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19"/>
  </p:notesMasterIdLst>
  <p:sldIdLst>
    <p:sldId id="257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5" r:id="rId12"/>
    <p:sldId id="278" r:id="rId13"/>
    <p:sldId id="280" r:id="rId14"/>
    <p:sldId id="287" r:id="rId15"/>
    <p:sldId id="284" r:id="rId16"/>
    <p:sldId id="282" r:id="rId17"/>
    <p:sldId id="28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A25FC-9636-43FA-A395-1EAF0BE5A67B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FB276-55D4-4B05-82AD-68954D7636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220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FB276-55D4-4B05-82AD-68954D7636B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24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8903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86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67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73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1550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8351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5965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70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33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15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548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26158AE-065B-405B-83AA-2F9A9CBDDBC5}" type="datetimeFigureOut">
              <a:rPr lang="tr-TR" smtClean="0"/>
              <a:t>28.01.2021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39F1C54-A644-477E-9DE0-51ADAEDCA18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898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3" Type="http://schemas.openxmlformats.org/officeDocument/2006/relationships/slide" Target="slide2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10" Type="http://schemas.openxmlformats.org/officeDocument/2006/relationships/slide" Target="slide8.xml"/><Relationship Id="rId19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0474F78-A29A-414D-85B9-BAEADACDB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  <p:sp>
        <p:nvSpPr>
          <p:cNvPr id="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2814938E-DCA4-49E7-B32D-1070182981DB}"/>
              </a:ext>
            </a:extLst>
          </p:cNvPr>
          <p:cNvSpPr/>
          <p:nvPr/>
        </p:nvSpPr>
        <p:spPr>
          <a:xfrm>
            <a:off x="5704114" y="3004458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128F9C3-B0AA-4803-9F80-C9443DE78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10" name="Oval 9">
            <a:hlinkClick r:id="rId5" action="ppaction://hlinksldjump"/>
            <a:extLst>
              <a:ext uri="{FF2B5EF4-FFF2-40B4-BE49-F238E27FC236}">
                <a16:creationId xmlns:a16="http://schemas.microsoft.com/office/drawing/2014/main" id="{5162A17F-9105-485C-9BDE-C48C43ED1402}"/>
              </a:ext>
            </a:extLst>
          </p:cNvPr>
          <p:cNvSpPr/>
          <p:nvPr/>
        </p:nvSpPr>
        <p:spPr>
          <a:xfrm>
            <a:off x="5138058" y="3396344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>
            <a:hlinkClick r:id="rId6" action="ppaction://hlinksldjump"/>
            <a:extLst>
              <a:ext uri="{FF2B5EF4-FFF2-40B4-BE49-F238E27FC236}">
                <a16:creationId xmlns:a16="http://schemas.microsoft.com/office/drawing/2014/main" id="{497278F2-AED0-4CF2-ADA0-F27AD216D376}"/>
              </a:ext>
            </a:extLst>
          </p:cNvPr>
          <p:cNvSpPr/>
          <p:nvPr/>
        </p:nvSpPr>
        <p:spPr>
          <a:xfrm>
            <a:off x="4862287" y="3947886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>
            <a:hlinkClick r:id="rId7" action="ppaction://hlinksldjump"/>
            <a:extLst>
              <a:ext uri="{FF2B5EF4-FFF2-40B4-BE49-F238E27FC236}">
                <a16:creationId xmlns:a16="http://schemas.microsoft.com/office/drawing/2014/main" id="{D9E13934-CF5F-49D1-AD7C-BE902B05F381}"/>
              </a:ext>
            </a:extLst>
          </p:cNvPr>
          <p:cNvSpPr/>
          <p:nvPr/>
        </p:nvSpPr>
        <p:spPr>
          <a:xfrm>
            <a:off x="4934859" y="4688114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>
            <a:hlinkClick r:id="rId8" action="ppaction://hlinksldjump"/>
            <a:extLst>
              <a:ext uri="{FF2B5EF4-FFF2-40B4-BE49-F238E27FC236}">
                <a16:creationId xmlns:a16="http://schemas.microsoft.com/office/drawing/2014/main" id="{30E8518A-0A6B-4C8B-95BB-E2E30B061EEF}"/>
              </a:ext>
            </a:extLst>
          </p:cNvPr>
          <p:cNvSpPr/>
          <p:nvPr/>
        </p:nvSpPr>
        <p:spPr>
          <a:xfrm>
            <a:off x="5355774" y="5109027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>
            <a:hlinkClick r:id="rId9" action="ppaction://hlinksldjump"/>
            <a:extLst>
              <a:ext uri="{FF2B5EF4-FFF2-40B4-BE49-F238E27FC236}">
                <a16:creationId xmlns:a16="http://schemas.microsoft.com/office/drawing/2014/main" id="{4672E133-A3A1-43A2-86FE-8D0648B36E87}"/>
              </a:ext>
            </a:extLst>
          </p:cNvPr>
          <p:cNvSpPr/>
          <p:nvPr/>
        </p:nvSpPr>
        <p:spPr>
          <a:xfrm>
            <a:off x="5747660" y="4499428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>
            <a:hlinkClick r:id="rId10" action="ppaction://hlinksldjump"/>
            <a:extLst>
              <a:ext uri="{FF2B5EF4-FFF2-40B4-BE49-F238E27FC236}">
                <a16:creationId xmlns:a16="http://schemas.microsoft.com/office/drawing/2014/main" id="{4AA041E6-166F-4B98-8F88-CC7E2255CD19}"/>
              </a:ext>
            </a:extLst>
          </p:cNvPr>
          <p:cNvSpPr/>
          <p:nvPr/>
        </p:nvSpPr>
        <p:spPr>
          <a:xfrm>
            <a:off x="5660572" y="3802742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>
            <a:hlinkClick r:id="rId11" action="ppaction://hlinksldjump"/>
            <a:extLst>
              <a:ext uri="{FF2B5EF4-FFF2-40B4-BE49-F238E27FC236}">
                <a16:creationId xmlns:a16="http://schemas.microsoft.com/office/drawing/2014/main" id="{B7F2515E-C412-42BD-AE7F-5CA0E25A2CB2}"/>
              </a:ext>
            </a:extLst>
          </p:cNvPr>
          <p:cNvSpPr/>
          <p:nvPr/>
        </p:nvSpPr>
        <p:spPr>
          <a:xfrm>
            <a:off x="6299201" y="3425370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>
            <a:hlinkClick r:id="rId12" action="ppaction://hlinksldjump"/>
            <a:extLst>
              <a:ext uri="{FF2B5EF4-FFF2-40B4-BE49-F238E27FC236}">
                <a16:creationId xmlns:a16="http://schemas.microsoft.com/office/drawing/2014/main" id="{FF0393EE-5192-4703-B0D7-850009202C43}"/>
              </a:ext>
            </a:extLst>
          </p:cNvPr>
          <p:cNvSpPr/>
          <p:nvPr/>
        </p:nvSpPr>
        <p:spPr>
          <a:xfrm>
            <a:off x="6647545" y="3976914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>
            <a:hlinkClick r:id="rId13" action="ppaction://hlinksldjump"/>
            <a:extLst>
              <a:ext uri="{FF2B5EF4-FFF2-40B4-BE49-F238E27FC236}">
                <a16:creationId xmlns:a16="http://schemas.microsoft.com/office/drawing/2014/main" id="{A7FC1E88-AEBF-40FB-803D-98C18C05729F}"/>
              </a:ext>
            </a:extLst>
          </p:cNvPr>
          <p:cNvSpPr/>
          <p:nvPr/>
        </p:nvSpPr>
        <p:spPr>
          <a:xfrm>
            <a:off x="6560459" y="4601030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val 18">
            <a:hlinkClick r:id="rId14" action="ppaction://hlinksldjump"/>
            <a:extLst>
              <a:ext uri="{FF2B5EF4-FFF2-40B4-BE49-F238E27FC236}">
                <a16:creationId xmlns:a16="http://schemas.microsoft.com/office/drawing/2014/main" id="{FE823DDC-1638-4FFB-BF4E-8589786FEE7A}"/>
              </a:ext>
            </a:extLst>
          </p:cNvPr>
          <p:cNvSpPr/>
          <p:nvPr/>
        </p:nvSpPr>
        <p:spPr>
          <a:xfrm>
            <a:off x="6066975" y="5225142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val 19">
            <a:hlinkClick r:id="rId15" action="ppaction://hlinksldjump"/>
            <a:extLst>
              <a:ext uri="{FF2B5EF4-FFF2-40B4-BE49-F238E27FC236}">
                <a16:creationId xmlns:a16="http://schemas.microsoft.com/office/drawing/2014/main" id="{26505AF0-43EB-402D-8E36-2BC4B8435BAD}"/>
              </a:ext>
            </a:extLst>
          </p:cNvPr>
          <p:cNvSpPr/>
          <p:nvPr/>
        </p:nvSpPr>
        <p:spPr>
          <a:xfrm>
            <a:off x="7286175" y="4804228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Oval 20">
            <a:hlinkClick r:id="rId16" action="ppaction://hlinksldjump"/>
            <a:extLst>
              <a:ext uri="{FF2B5EF4-FFF2-40B4-BE49-F238E27FC236}">
                <a16:creationId xmlns:a16="http://schemas.microsoft.com/office/drawing/2014/main" id="{1D24D41E-2363-488E-931F-5205A8DC03D3}"/>
              </a:ext>
            </a:extLst>
          </p:cNvPr>
          <p:cNvSpPr/>
          <p:nvPr/>
        </p:nvSpPr>
        <p:spPr>
          <a:xfrm>
            <a:off x="7387776" y="4107542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Oval 21">
            <a:hlinkClick r:id="rId17" action="ppaction://hlinksldjump"/>
            <a:extLst>
              <a:ext uri="{FF2B5EF4-FFF2-40B4-BE49-F238E27FC236}">
                <a16:creationId xmlns:a16="http://schemas.microsoft.com/office/drawing/2014/main" id="{C4D896BA-C1D2-4897-BD88-3CCB25BE964C}"/>
              </a:ext>
            </a:extLst>
          </p:cNvPr>
          <p:cNvSpPr/>
          <p:nvPr/>
        </p:nvSpPr>
        <p:spPr>
          <a:xfrm>
            <a:off x="7344230" y="3356429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val 22">
            <a:hlinkClick r:id="rId18" action="ppaction://hlinksldjump"/>
            <a:extLst>
              <a:ext uri="{FF2B5EF4-FFF2-40B4-BE49-F238E27FC236}">
                <a16:creationId xmlns:a16="http://schemas.microsoft.com/office/drawing/2014/main" id="{FC9D49D2-6294-40D6-A136-03C7730A65F0}"/>
              </a:ext>
            </a:extLst>
          </p:cNvPr>
          <p:cNvSpPr/>
          <p:nvPr/>
        </p:nvSpPr>
        <p:spPr>
          <a:xfrm>
            <a:off x="7126516" y="2757713"/>
            <a:ext cx="522514" cy="537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3A37B685-32E7-43EC-BA1D-1C5F3A0FBB5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761" y="-435239"/>
            <a:ext cx="3102252" cy="3102252"/>
          </a:xfrm>
          <a:prstGeom prst="rect">
            <a:avLst/>
          </a:prstGeom>
        </p:spPr>
      </p:pic>
      <p:sp>
        <p:nvSpPr>
          <p:cNvPr id="25" name="Dikdörtgen 24">
            <a:extLst>
              <a:ext uri="{FF2B5EF4-FFF2-40B4-BE49-F238E27FC236}">
                <a16:creationId xmlns:a16="http://schemas.microsoft.com/office/drawing/2014/main" id="{8D4E888A-77B1-49FC-A2DF-13831E7C0D23}"/>
              </a:ext>
            </a:extLst>
          </p:cNvPr>
          <p:cNvSpPr/>
          <p:nvPr/>
        </p:nvSpPr>
        <p:spPr>
          <a:xfrm rot="20062739">
            <a:off x="7386809" y="4524371"/>
            <a:ext cx="48189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7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2nd Grade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BCF17E9-BEBE-4ED5-9ED1-57B39627BAD7}"/>
              </a:ext>
            </a:extLst>
          </p:cNvPr>
          <p:cNvSpPr/>
          <p:nvPr/>
        </p:nvSpPr>
        <p:spPr>
          <a:xfrm>
            <a:off x="943441" y="3079821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Today is</a:t>
            </a: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D87D0B81-4D63-4E9F-B8C8-7FCAC88FE6A0}"/>
              </a:ext>
            </a:extLst>
          </p:cNvPr>
          <p:cNvSpPr/>
          <p:nvPr/>
        </p:nvSpPr>
        <p:spPr>
          <a:xfrm>
            <a:off x="4097208" y="3516085"/>
            <a:ext cx="522514" cy="17779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&quot;İzin Verilmiyor&quot; Simgesi 1">
            <a:hlinkClick r:id="rId20" action="ppaction://hlinksldjump"/>
            <a:extLst>
              <a:ext uri="{FF2B5EF4-FFF2-40B4-BE49-F238E27FC236}">
                <a16:creationId xmlns:a16="http://schemas.microsoft.com/office/drawing/2014/main" id="{9E049D66-07E8-42B8-80C0-85B475199871}"/>
              </a:ext>
            </a:extLst>
          </p:cNvPr>
          <p:cNvSpPr/>
          <p:nvPr/>
        </p:nvSpPr>
        <p:spPr>
          <a:xfrm>
            <a:off x="10611853" y="5646055"/>
            <a:ext cx="1143000" cy="106153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Exit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0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08B1383C-5C87-4D91-8129-D4491DE1B554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9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020F7091-545B-4C9E-8129-668555CAE432}"/>
              </a:ext>
            </a:extLst>
          </p:cNvPr>
          <p:cNvSpPr/>
          <p:nvPr/>
        </p:nvSpPr>
        <p:spPr>
          <a:xfrm>
            <a:off x="865777" y="1162815"/>
            <a:ext cx="1838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(4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EF5D453D-2BEA-4DE3-A989-53F13A2EF619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7E0EBE3D-E6E3-4399-B5AF-778EEAE45B2E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3F2C348-67FF-48E1-B597-93518F24A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C1F0AB68-50E7-41C2-A3DE-DD453DC3615A}"/>
              </a:ext>
            </a:extLst>
          </p:cNvPr>
          <p:cNvSpPr txBox="1"/>
          <p:nvPr/>
        </p:nvSpPr>
        <p:spPr>
          <a:xfrm>
            <a:off x="963558" y="2598003"/>
            <a:ext cx="105626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2’şer 2’şer 10’a kadar yazınız.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             2             -                 -                 -                    -</a:t>
            </a:r>
          </a:p>
          <a:p>
            <a:r>
              <a:rPr lang="tr-TR" sz="2400" dirty="0">
                <a:latin typeface="Comic Sans MS" panose="030F0702030302020204" pitchFamily="66" charset="0"/>
              </a:rPr>
              <a:t>           two</a:t>
            </a:r>
          </a:p>
        </p:txBody>
      </p:sp>
    </p:spTree>
    <p:extLst>
      <p:ext uri="{BB962C8B-B14F-4D97-AF65-F5344CB8AC3E}">
        <p14:creationId xmlns:p14="http://schemas.microsoft.com/office/powerpoint/2010/main" val="282740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E1EB1130-8471-4AC8-B064-E86FD57D63A7}"/>
              </a:ext>
            </a:extLst>
          </p:cNvPr>
          <p:cNvSpPr/>
          <p:nvPr/>
        </p:nvSpPr>
        <p:spPr>
          <a:xfrm>
            <a:off x="631004" y="166078"/>
            <a:ext cx="259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10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A08E144F-5340-4245-83D8-9E4274E25E5F}"/>
              </a:ext>
            </a:extLst>
          </p:cNvPr>
          <p:cNvSpPr/>
          <p:nvPr/>
        </p:nvSpPr>
        <p:spPr>
          <a:xfrm>
            <a:off x="909320" y="1162815"/>
            <a:ext cx="1838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(5</a:t>
            </a:r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8F15A86E-71B1-4421-9EAC-9714E676A15D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4CAD8C14-F341-4D34-817E-7A91560EDBCD}"/>
              </a:ext>
            </a:extLst>
          </p:cNvPr>
          <p:cNvSpPr/>
          <p:nvPr/>
        </p:nvSpPr>
        <p:spPr>
          <a:xfrm>
            <a:off x="10395284" y="202174"/>
            <a:ext cx="1576137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on Monday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538F7E3-DC8F-40DD-844D-21978D09E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8B7BE995-D3D9-4380-A141-D6933DF05D64}"/>
              </a:ext>
            </a:extLst>
          </p:cNvPr>
          <p:cNvSpPr txBox="1"/>
          <p:nvPr/>
        </p:nvSpPr>
        <p:spPr>
          <a:xfrm>
            <a:off x="963558" y="2598003"/>
            <a:ext cx="10562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10’dan geriye doğru sayarak yazınız.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  10   -   9   -</a:t>
            </a:r>
          </a:p>
          <a:p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ten     nine</a:t>
            </a:r>
          </a:p>
        </p:txBody>
      </p:sp>
    </p:spTree>
    <p:extLst>
      <p:ext uri="{BB962C8B-B14F-4D97-AF65-F5344CB8AC3E}">
        <p14:creationId xmlns:p14="http://schemas.microsoft.com/office/powerpoint/2010/main" val="81556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8559ABB7-D730-4F4E-8D8B-DD3FFD153EF2}"/>
              </a:ext>
            </a:extLst>
          </p:cNvPr>
          <p:cNvSpPr/>
          <p:nvPr/>
        </p:nvSpPr>
        <p:spPr>
          <a:xfrm>
            <a:off x="674549" y="166078"/>
            <a:ext cx="259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11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F9F6A86-7558-423A-BF2D-38E31E585490}"/>
              </a:ext>
            </a:extLst>
          </p:cNvPr>
          <p:cNvSpPr/>
          <p:nvPr/>
        </p:nvSpPr>
        <p:spPr>
          <a:xfrm>
            <a:off x="894805" y="1162815"/>
            <a:ext cx="1838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(8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7767FFC-4320-4902-8546-5C76E4654715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6F6AB1E1-1A3B-450E-A6E0-622602558DA1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FADFB91-E603-4873-83BA-080D2E6F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A0FC4AA6-E684-4600-A01D-95DB41671C22}"/>
              </a:ext>
            </a:extLst>
          </p:cNvPr>
          <p:cNvSpPr txBox="1"/>
          <p:nvPr/>
        </p:nvSpPr>
        <p:spPr>
          <a:xfrm>
            <a:off x="842212" y="2598003"/>
            <a:ext cx="10684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Doğum günü pastanın mumlarını çiz ve aşağıdaki soruya uygun şekilde cevap ver.</a:t>
            </a:r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Konuşma Balonu: Köşeleri Yuvarlanmış Dikdörtgen 7">
            <a:extLst>
              <a:ext uri="{FF2B5EF4-FFF2-40B4-BE49-F238E27FC236}">
                <a16:creationId xmlns:a16="http://schemas.microsoft.com/office/drawing/2014/main" id="{3701DD84-3736-4F50-9C5C-55E7CD1791B8}"/>
              </a:ext>
            </a:extLst>
          </p:cNvPr>
          <p:cNvSpPr/>
          <p:nvPr/>
        </p:nvSpPr>
        <p:spPr>
          <a:xfrm>
            <a:off x="1311442" y="4568263"/>
            <a:ext cx="3477126" cy="1249068"/>
          </a:xfrm>
          <a:prstGeom prst="wedgeRoundRectCallout">
            <a:avLst>
              <a:gd name="adj1" fmla="val -57857"/>
              <a:gd name="adj2" fmla="val 87810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How </a:t>
            </a:r>
            <a:r>
              <a:rPr lang="tr-TR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old</a:t>
            </a:r>
            <a:r>
              <a:rPr lang="tr-T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are you?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4F7701F1-E00A-4B44-B6D2-4BEB7CF4E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77" y="4130251"/>
            <a:ext cx="4701961" cy="2604015"/>
          </a:xfrm>
          <a:prstGeom prst="rect">
            <a:avLst/>
          </a:prstGeom>
        </p:spPr>
      </p:pic>
      <p:sp>
        <p:nvSpPr>
          <p:cNvPr id="13" name="Konuşma Balonu: Köşeleri Yuvarlanmış Dikdörtgen 12">
            <a:extLst>
              <a:ext uri="{FF2B5EF4-FFF2-40B4-BE49-F238E27FC236}">
                <a16:creationId xmlns:a16="http://schemas.microsoft.com/office/drawing/2014/main" id="{A97143D7-ED31-40D0-832B-BEE7907281F6}"/>
              </a:ext>
            </a:extLst>
          </p:cNvPr>
          <p:cNvSpPr/>
          <p:nvPr/>
        </p:nvSpPr>
        <p:spPr>
          <a:xfrm>
            <a:off x="8817203" y="3279906"/>
            <a:ext cx="3154218" cy="967241"/>
          </a:xfrm>
          <a:prstGeom prst="wedgeRoundRectCallout">
            <a:avLst>
              <a:gd name="adj1" fmla="val 21126"/>
              <a:gd name="adj2" fmla="val 113500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98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F057EC12-27FF-4BF3-B255-36D84A167440}"/>
              </a:ext>
            </a:extLst>
          </p:cNvPr>
          <p:cNvSpPr/>
          <p:nvPr/>
        </p:nvSpPr>
        <p:spPr>
          <a:xfrm>
            <a:off x="660034" y="166078"/>
            <a:ext cx="259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12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C3DA4790-BB2B-4F1E-9F55-01DB8FBF0FA6}"/>
              </a:ext>
            </a:extLst>
          </p:cNvPr>
          <p:cNvSpPr/>
          <p:nvPr/>
        </p:nvSpPr>
        <p:spPr>
          <a:xfrm>
            <a:off x="923831" y="1162815"/>
            <a:ext cx="1838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(9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E0B3060-03E3-415C-B00B-EA1186280E48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C29098D9-1A20-460E-86EA-7B0C57E0AE09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D2849D0-7E5E-4FEA-931C-26D3187BD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07CDB0B7-3FE5-4BD0-A57E-E1FB72567B13}"/>
              </a:ext>
            </a:extLst>
          </p:cNvPr>
          <p:cNvSpPr txBox="1"/>
          <p:nvPr/>
        </p:nvSpPr>
        <p:spPr>
          <a:xfrm>
            <a:off x="842212" y="2598003"/>
            <a:ext cx="10684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Okul eşyalarınızın her türünden birine etiket yapıştırıp İngilizce karşılıklarını yazınız.</a:t>
            </a:r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43650EF5-63F0-4E64-9CCC-7407C67B6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13" y="2869417"/>
            <a:ext cx="5765079" cy="431746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C3CE8209-3419-45A8-B26B-CC3C16841A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058" y="3976900"/>
            <a:ext cx="2807447" cy="21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0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C2F277D-20B8-4C4A-9790-1A8DF5085124}"/>
              </a:ext>
            </a:extLst>
          </p:cNvPr>
          <p:cNvSpPr/>
          <p:nvPr/>
        </p:nvSpPr>
        <p:spPr>
          <a:xfrm>
            <a:off x="631006" y="166078"/>
            <a:ext cx="259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13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0D9D7605-C8E0-451B-801A-E67B01BFA09D}"/>
              </a:ext>
            </a:extLst>
          </p:cNvPr>
          <p:cNvSpPr/>
          <p:nvPr/>
        </p:nvSpPr>
        <p:spPr>
          <a:xfrm>
            <a:off x="857569" y="1162815"/>
            <a:ext cx="20585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(10 Şubat)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901C1AE0-DB10-4BDB-9FD2-915D13A4FFA4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7" name="Ok: Beşgen 6">
            <a:hlinkClick r:id="rId2" action="ppaction://hlinksldjump"/>
            <a:extLst>
              <a:ext uri="{FF2B5EF4-FFF2-40B4-BE49-F238E27FC236}">
                <a16:creationId xmlns:a16="http://schemas.microsoft.com/office/drawing/2014/main" id="{E32CF471-3E33-45B4-A9EA-C9C10431702A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C072302-73FB-44A1-8867-F2C5BA4A4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A76AC8FB-A53D-41B1-A3F8-68C67BC782E5}"/>
              </a:ext>
            </a:extLst>
          </p:cNvPr>
          <p:cNvSpPr txBox="1"/>
          <p:nvPr/>
        </p:nvSpPr>
        <p:spPr>
          <a:xfrm>
            <a:off x="842212" y="2598003"/>
            <a:ext cx="10684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Aşağıdaki gökkuşağının renklerini örnekteki gibi yazıp boyayınız.</a:t>
            </a:r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C63176FA-890F-4BF0-B6A9-4F0163694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798058"/>
            <a:ext cx="10684042" cy="43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F849C78F-57BD-4DAC-95C5-7FBF038ED4B2}"/>
              </a:ext>
            </a:extLst>
          </p:cNvPr>
          <p:cNvSpPr/>
          <p:nvPr/>
        </p:nvSpPr>
        <p:spPr>
          <a:xfrm>
            <a:off x="645521" y="166078"/>
            <a:ext cx="259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14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B252F2D-BA8B-4F3B-B249-9538D0DEF322}"/>
              </a:ext>
            </a:extLst>
          </p:cNvPr>
          <p:cNvSpPr/>
          <p:nvPr/>
        </p:nvSpPr>
        <p:spPr>
          <a:xfrm>
            <a:off x="901114" y="1162815"/>
            <a:ext cx="20585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(11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9FDDD5D-5C9F-48ED-A3AD-9251351C3473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38300DF9-EEDD-4098-949B-9846D58842B9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E352264-A57F-4CF1-8E47-40F3CAC2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0D023C4B-F465-4C41-991E-3A4D67C880A8}"/>
              </a:ext>
            </a:extLst>
          </p:cNvPr>
          <p:cNvSpPr txBox="1"/>
          <p:nvPr/>
        </p:nvSpPr>
        <p:spPr>
          <a:xfrm>
            <a:off x="842212" y="2598003"/>
            <a:ext cx="10684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«B» harfiyle başlayan 3 tane renk yazıp kutusunu uygun renge boyayınız.</a:t>
            </a:r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DB6B395-5C6F-49EB-8119-A4BE4AB1B959}"/>
              </a:ext>
            </a:extLst>
          </p:cNvPr>
          <p:cNvSpPr txBox="1"/>
          <p:nvPr/>
        </p:nvSpPr>
        <p:spPr>
          <a:xfrm>
            <a:off x="975590" y="4374666"/>
            <a:ext cx="1056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1-    </a:t>
            </a:r>
            <a:r>
              <a:rPr lang="tr-TR" sz="2400" dirty="0" err="1">
                <a:latin typeface="Comic Sans MS" panose="030F0702030302020204" pitchFamily="66" charset="0"/>
              </a:rPr>
              <a:t>lue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					2-								3- 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0D893F4F-C1AF-4D00-A96F-5166214BB5E0}"/>
              </a:ext>
            </a:extLst>
          </p:cNvPr>
          <p:cNvSpPr/>
          <p:nvPr/>
        </p:nvSpPr>
        <p:spPr>
          <a:xfrm>
            <a:off x="1300782" y="4267342"/>
            <a:ext cx="476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3600" b="1" cap="none" spc="0" dirty="0">
                <a:ln/>
                <a:solidFill>
                  <a:schemeClr val="accent3"/>
                </a:solidFill>
                <a:effectLst/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9C511AB-D849-4488-B63C-83A62146C89F}"/>
              </a:ext>
            </a:extLst>
          </p:cNvPr>
          <p:cNvSpPr/>
          <p:nvPr/>
        </p:nvSpPr>
        <p:spPr>
          <a:xfrm>
            <a:off x="1300782" y="4913673"/>
            <a:ext cx="1527462" cy="60270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87A5E7E-CBD6-4D82-A967-231C79AA8344}"/>
              </a:ext>
            </a:extLst>
          </p:cNvPr>
          <p:cNvSpPr/>
          <p:nvPr/>
        </p:nvSpPr>
        <p:spPr>
          <a:xfrm>
            <a:off x="4641557" y="4921691"/>
            <a:ext cx="1527462" cy="60270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235EF4C-2FE4-4D36-98E3-DA83DCF2BD34}"/>
              </a:ext>
            </a:extLst>
          </p:cNvPr>
          <p:cNvSpPr/>
          <p:nvPr/>
        </p:nvSpPr>
        <p:spPr>
          <a:xfrm>
            <a:off x="8319218" y="4917676"/>
            <a:ext cx="1527462" cy="60270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E2CF4C11-E353-420F-86CA-17C0CD227D89}"/>
              </a:ext>
            </a:extLst>
          </p:cNvPr>
          <p:cNvSpPr/>
          <p:nvPr/>
        </p:nvSpPr>
        <p:spPr>
          <a:xfrm>
            <a:off x="4605461" y="4267341"/>
            <a:ext cx="476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3600" b="1" cap="none" spc="0" dirty="0">
                <a:ln/>
                <a:solidFill>
                  <a:schemeClr val="accent3"/>
                </a:solidFill>
                <a:effectLst/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6B8B7353-1BDF-4AA5-9B28-F9F416AFE7F6}"/>
              </a:ext>
            </a:extLst>
          </p:cNvPr>
          <p:cNvSpPr/>
          <p:nvPr/>
        </p:nvSpPr>
        <p:spPr>
          <a:xfrm>
            <a:off x="8166803" y="4270300"/>
            <a:ext cx="4764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3600" b="1" cap="none" spc="0" dirty="0">
                <a:ln/>
                <a:solidFill>
                  <a:schemeClr val="accent3"/>
                </a:solidFill>
                <a:effectLst/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8017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3CED87AC-C410-4599-BC83-C969D05CDD94}"/>
              </a:ext>
            </a:extLst>
          </p:cNvPr>
          <p:cNvSpPr/>
          <p:nvPr/>
        </p:nvSpPr>
        <p:spPr>
          <a:xfrm>
            <a:off x="674549" y="166078"/>
            <a:ext cx="259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15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80E4FC47-4031-4B43-8C0D-347C63FE580F}"/>
              </a:ext>
            </a:extLst>
          </p:cNvPr>
          <p:cNvSpPr/>
          <p:nvPr/>
        </p:nvSpPr>
        <p:spPr>
          <a:xfrm>
            <a:off x="944658" y="1162815"/>
            <a:ext cx="20585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(12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DEBD2B9F-FFCA-4960-A31B-CF53621F2972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119AAF93-B338-4209-8D70-2C525C7F2AB5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at </a:t>
            </a:r>
            <a:r>
              <a:rPr lang="tr-TR" dirty="0" err="1">
                <a:solidFill>
                  <a:schemeClr val="tx1"/>
                </a:solidFill>
                <a:latin typeface="Comic Sans MS" panose="030F0702030302020204" pitchFamily="66" charset="0"/>
              </a:rPr>
              <a:t>school</a:t>
            </a:r>
            <a:endParaRPr lang="tr-T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CECB5C1-1C93-438E-A455-3A1AF25EB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42B50E7C-A0AF-48F3-95C8-C554B50F8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117" y="1755091"/>
            <a:ext cx="6813884" cy="5102909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90AA35CB-F03E-4260-A104-6E59978C2A33}"/>
              </a:ext>
            </a:extLst>
          </p:cNvPr>
          <p:cNvSpPr txBox="1"/>
          <p:nvPr/>
        </p:nvSpPr>
        <p:spPr>
          <a:xfrm>
            <a:off x="938467" y="2610035"/>
            <a:ext cx="10684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Comic Sans MS" panose="030F0702030302020204" pitchFamily="66" charset="0"/>
              </a:rPr>
              <a:t>* Yandaki okul eşyalarını aşağıda </a:t>
            </a:r>
          </a:p>
          <a:p>
            <a:r>
              <a:rPr lang="tr-TR" sz="2000" dirty="0">
                <a:latin typeface="Comic Sans MS" panose="030F0702030302020204" pitchFamily="66" charset="0"/>
              </a:rPr>
              <a:t>verilenlere uygun olarak boyayınız.</a:t>
            </a:r>
            <a:endParaRPr lang="tr-T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FF1C09F7-18C4-45BA-8187-A75F1DF10B88}"/>
              </a:ext>
            </a:extLst>
          </p:cNvPr>
          <p:cNvSpPr/>
          <p:nvPr/>
        </p:nvSpPr>
        <p:spPr>
          <a:xfrm rot="20785076">
            <a:off x="726624" y="3466994"/>
            <a:ext cx="20505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blue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pencil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43F971FD-F3AE-4F86-B17F-3F842C6C49BF}"/>
              </a:ext>
            </a:extLst>
          </p:cNvPr>
          <p:cNvSpPr/>
          <p:nvPr/>
        </p:nvSpPr>
        <p:spPr>
          <a:xfrm rot="809485">
            <a:off x="2943950" y="3524502"/>
            <a:ext cx="24881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an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orange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book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AFB4D96D-EA2B-4D16-9C5E-845F4E26F863}"/>
              </a:ext>
            </a:extLst>
          </p:cNvPr>
          <p:cNvSpPr/>
          <p:nvPr/>
        </p:nvSpPr>
        <p:spPr>
          <a:xfrm rot="209713">
            <a:off x="1533894" y="5733254"/>
            <a:ext cx="27478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colourful</a:t>
            </a:r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crayons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7E871CD8-49A0-4790-A87D-10505382D6C6}"/>
              </a:ext>
            </a:extLst>
          </p:cNvPr>
          <p:cNvSpPr/>
          <p:nvPr/>
        </p:nvSpPr>
        <p:spPr>
          <a:xfrm rot="21258147">
            <a:off x="2833208" y="4595638"/>
            <a:ext cx="27382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grey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sharpener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6F5F08D6-D9D0-4AA5-8799-EA86E2C908BF}"/>
              </a:ext>
            </a:extLst>
          </p:cNvPr>
          <p:cNvSpPr/>
          <p:nvPr/>
        </p:nvSpPr>
        <p:spPr>
          <a:xfrm rot="598298">
            <a:off x="2793133" y="5399120"/>
            <a:ext cx="28184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yellow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notebook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BFB19C05-B8D8-4B37-9D12-FB3AD1D1085C}"/>
              </a:ext>
            </a:extLst>
          </p:cNvPr>
          <p:cNvSpPr/>
          <p:nvPr/>
        </p:nvSpPr>
        <p:spPr>
          <a:xfrm>
            <a:off x="2677676" y="6278046"/>
            <a:ext cx="28151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pink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pencil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case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225E85DA-FF7F-4072-B614-264D09AB3900}"/>
              </a:ext>
            </a:extLst>
          </p:cNvPr>
          <p:cNvSpPr/>
          <p:nvPr/>
        </p:nvSpPr>
        <p:spPr>
          <a:xfrm>
            <a:off x="770376" y="4219342"/>
            <a:ext cx="20040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brown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bag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B0977AA3-A2C8-486A-BF1A-6484DAEA6F6A}"/>
              </a:ext>
            </a:extLst>
          </p:cNvPr>
          <p:cNvSpPr/>
          <p:nvPr/>
        </p:nvSpPr>
        <p:spPr>
          <a:xfrm rot="20785076">
            <a:off x="704950" y="6304318"/>
            <a:ext cx="17027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red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glue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2487F366-A474-47C9-A99A-AEF2136FA93A}"/>
              </a:ext>
            </a:extLst>
          </p:cNvPr>
          <p:cNvSpPr/>
          <p:nvPr/>
        </p:nvSpPr>
        <p:spPr>
          <a:xfrm rot="508166">
            <a:off x="2107795" y="3866610"/>
            <a:ext cx="23310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green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scissors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52549E72-1C91-404B-9C39-F558DA7AA73B}"/>
              </a:ext>
            </a:extLst>
          </p:cNvPr>
          <p:cNvSpPr/>
          <p:nvPr/>
        </p:nvSpPr>
        <p:spPr>
          <a:xfrm rot="20785076">
            <a:off x="608270" y="4989462"/>
            <a:ext cx="22284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purple</a:t>
            </a:r>
            <a:r>
              <a:rPr lang="tr-TR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ruler</a:t>
            </a:r>
            <a:endParaRPr lang="tr-T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3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6AE685A7-96CF-4ADF-9BB3-E0FF96B04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49" y="0"/>
            <a:ext cx="4848301" cy="68580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7B06BB2-91DF-4BAE-A9A5-99EED8130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3038F804-A7A8-4123-AB33-DD75C4195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56" y="-250981"/>
            <a:ext cx="3443360" cy="344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7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0599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196F338E-A266-49A3-AF13-8C03C792D3C1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1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03591CFF-9CDB-48F7-9304-14CD90B60B4F}"/>
              </a:ext>
            </a:extLst>
          </p:cNvPr>
          <p:cNvSpPr/>
          <p:nvPr/>
        </p:nvSpPr>
        <p:spPr>
          <a:xfrm>
            <a:off x="832112" y="1162815"/>
            <a:ext cx="19062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(25 Ocak)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70F6AA1-1A6B-42EF-A75D-0E9EEE48216B}"/>
              </a:ext>
            </a:extLst>
          </p:cNvPr>
          <p:cNvSpPr txBox="1"/>
          <p:nvPr/>
        </p:nvSpPr>
        <p:spPr>
          <a:xfrm>
            <a:off x="963558" y="2598003"/>
            <a:ext cx="10562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İlk ünitede(Words) İngilizce ve Türkçe’de birbirine çok benzer şekilde kullanılan kelimeleri öğrenmiştik. Bu öğrendiğimiz kelimelerden 3 tane hayvan ismi yazıp resmini çiziniz veya bir yerden kesip yapıştırınız.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15FF386-A114-456C-9D79-6B7F87EAAB14}"/>
              </a:ext>
            </a:extLst>
          </p:cNvPr>
          <p:cNvSpPr txBox="1"/>
          <p:nvPr/>
        </p:nvSpPr>
        <p:spPr>
          <a:xfrm>
            <a:off x="975590" y="4374666"/>
            <a:ext cx="1056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1-  </a:t>
            </a:r>
            <a:r>
              <a:rPr lang="tr-TR" sz="2400" dirty="0">
                <a:latin typeface="Comic Sans MS" panose="030F0702030302020204" pitchFamily="66" charset="0"/>
              </a:rPr>
              <a:t>Gorilla	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						2-								3- 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58C797E8-B612-4B0B-8CCA-6B2C8171D5A0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C1B79CC6-3065-4FBF-9DD7-62A9FCB1C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403" y="3933903"/>
            <a:ext cx="1977880" cy="2746048"/>
          </a:xfrm>
          <a:prstGeom prst="rect">
            <a:avLst/>
          </a:prstGeom>
        </p:spPr>
      </p:pic>
      <p:sp>
        <p:nvSpPr>
          <p:cNvPr id="13" name="Ok: Beşgen 12">
            <a:hlinkClick r:id="rId3" action="ppaction://hlinksldjump"/>
            <a:extLst>
              <a:ext uri="{FF2B5EF4-FFF2-40B4-BE49-F238E27FC236}">
                <a16:creationId xmlns:a16="http://schemas.microsoft.com/office/drawing/2014/main" id="{5F93AC87-FBF8-430E-AF96-5949E6A768A1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657E3BD2-CD87-4F4D-B2E9-65760CBA2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8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06774FD-3A54-4C07-936C-C748D1D70468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2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13B8D3F-9871-4672-8F6D-2D34778E718E}"/>
              </a:ext>
            </a:extLst>
          </p:cNvPr>
          <p:cNvSpPr/>
          <p:nvPr/>
        </p:nvSpPr>
        <p:spPr>
          <a:xfrm>
            <a:off x="832112" y="1162815"/>
            <a:ext cx="19062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(26 Ocak)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7C2BC19-D26F-4AE0-9BF5-DF0D305CA2A5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C1C25B5-0A33-4A2A-A205-834116EED3B7}"/>
              </a:ext>
            </a:extLst>
          </p:cNvPr>
          <p:cNvSpPr txBox="1"/>
          <p:nvPr/>
        </p:nvSpPr>
        <p:spPr>
          <a:xfrm>
            <a:off x="963558" y="2598003"/>
            <a:ext cx="10562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İlk ünitede(Words) İngilizce ve Türkçe’de birbirine çok benzer şekilde kullanılan kelimeleri öğrenmiştik. Bu öğrendiğimiz kelimelerden 3 tane spor ismi yazıp resmini çiziniz veya bir yerden kesip yapıştırınız.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ADA13C0-259B-4621-BC3F-3D38F744706F}"/>
              </a:ext>
            </a:extLst>
          </p:cNvPr>
          <p:cNvSpPr txBox="1"/>
          <p:nvPr/>
        </p:nvSpPr>
        <p:spPr>
          <a:xfrm>
            <a:off x="975590" y="4374666"/>
            <a:ext cx="1056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1-  </a:t>
            </a:r>
            <a:r>
              <a:rPr lang="tr-TR" sz="2400" dirty="0" err="1">
                <a:latin typeface="Comic Sans MS" panose="030F0702030302020204" pitchFamily="66" charset="0"/>
              </a:rPr>
              <a:t>Tennis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					2-								3- 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223F306-527E-4F3D-8B3B-14E7D3414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86" y="4361196"/>
            <a:ext cx="2330726" cy="2330726"/>
          </a:xfrm>
          <a:prstGeom prst="rect">
            <a:avLst/>
          </a:prstGeom>
        </p:spPr>
      </p:pic>
      <p:sp>
        <p:nvSpPr>
          <p:cNvPr id="9" name="Ok: Beşgen 8">
            <a:hlinkClick r:id="rId3" action="ppaction://hlinksldjump"/>
            <a:extLst>
              <a:ext uri="{FF2B5EF4-FFF2-40B4-BE49-F238E27FC236}">
                <a16:creationId xmlns:a16="http://schemas.microsoft.com/office/drawing/2014/main" id="{C39CC9F0-CCF2-45BF-A268-335ED696B2D0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729F4F48-3D91-4285-80E0-82C3DCBAD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2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67F00C6C-0C0D-47A9-8201-0960E08355B0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3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A5D7D16-E422-4523-9F2B-CEFFC9E38D2D}"/>
              </a:ext>
            </a:extLst>
          </p:cNvPr>
          <p:cNvSpPr/>
          <p:nvPr/>
        </p:nvSpPr>
        <p:spPr>
          <a:xfrm>
            <a:off x="832112" y="1162815"/>
            <a:ext cx="19062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(27 Ocak)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C9FC79E8-2AFC-4C79-88AF-07F22231AC80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19060E4C-81C2-4DE9-938D-67911E246563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1B20E41-FF44-428C-AA82-AF5C1A9AC8E8}"/>
              </a:ext>
            </a:extLst>
          </p:cNvPr>
          <p:cNvSpPr txBox="1"/>
          <p:nvPr/>
        </p:nvSpPr>
        <p:spPr>
          <a:xfrm>
            <a:off x="963558" y="2598003"/>
            <a:ext cx="10562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İngiliz alfabesinde bulunan 10 harf seç ve her biriyle başlayan bir kelime yaz(İlk ünitede öğrendiğimiz kelimelerden olmalı).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31C3D70-0EC6-4ECC-86D4-94C89E3A3A36}"/>
              </a:ext>
            </a:extLst>
          </p:cNvPr>
          <p:cNvSpPr txBox="1"/>
          <p:nvPr/>
        </p:nvSpPr>
        <p:spPr>
          <a:xfrm>
            <a:off x="963558" y="3925469"/>
            <a:ext cx="11007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1-</a:t>
            </a:r>
            <a:r>
              <a:rPr lang="tr-TR" sz="2000" dirty="0">
                <a:latin typeface="Comic Sans MS" panose="030F0702030302020204" pitchFamily="66" charset="0"/>
              </a:rPr>
              <a:t>    alloon	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2-</a:t>
            </a:r>
            <a:r>
              <a:rPr lang="tr-TR" sz="2000" dirty="0">
                <a:latin typeface="Comic Sans MS" panose="030F0702030302020204" pitchFamily="66" charset="0"/>
              </a:rPr>
              <a:t>				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3-</a:t>
            </a:r>
            <a:r>
              <a:rPr lang="tr-TR" sz="2000" dirty="0">
                <a:latin typeface="Comic Sans MS" panose="030F0702030302020204" pitchFamily="66" charset="0"/>
              </a:rPr>
              <a:t>				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4-</a:t>
            </a:r>
            <a:r>
              <a:rPr lang="tr-TR" sz="2000" dirty="0">
                <a:latin typeface="Comic Sans MS" panose="030F0702030302020204" pitchFamily="66" charset="0"/>
              </a:rPr>
              <a:t>				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5-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1954D92-0AB1-4E81-A814-1EA71DF34CA5}"/>
              </a:ext>
            </a:extLst>
          </p:cNvPr>
          <p:cNvSpPr txBox="1"/>
          <p:nvPr/>
        </p:nvSpPr>
        <p:spPr>
          <a:xfrm>
            <a:off x="967674" y="5239407"/>
            <a:ext cx="11007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6-</a:t>
            </a:r>
            <a:r>
              <a:rPr lang="tr-TR" sz="2000" dirty="0">
                <a:latin typeface="Comic Sans MS" panose="030F0702030302020204" pitchFamily="66" charset="0"/>
              </a:rPr>
              <a:t>			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7-</a:t>
            </a:r>
            <a:r>
              <a:rPr lang="tr-TR" sz="2000" dirty="0">
                <a:latin typeface="Comic Sans MS" panose="030F0702030302020204" pitchFamily="66" charset="0"/>
              </a:rPr>
              <a:t>				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8-</a:t>
            </a:r>
            <a:r>
              <a:rPr lang="tr-TR" sz="2000" dirty="0">
                <a:latin typeface="Comic Sans MS" panose="030F0702030302020204" pitchFamily="66" charset="0"/>
              </a:rPr>
              <a:t>				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9-</a:t>
            </a:r>
            <a:r>
              <a:rPr lang="tr-TR" sz="2000" dirty="0">
                <a:latin typeface="Comic Sans MS" panose="030F0702030302020204" pitchFamily="66" charset="0"/>
              </a:rPr>
              <a:t>				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10-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DE0BE35C-EFEF-4975-85D6-998C5F2FFE61}"/>
              </a:ext>
            </a:extLst>
          </p:cNvPr>
          <p:cNvSpPr/>
          <p:nvPr/>
        </p:nvSpPr>
        <p:spPr>
          <a:xfrm>
            <a:off x="1257988" y="3844667"/>
            <a:ext cx="4106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B2DC5956-D5F6-4989-A210-982DA39FF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AF2C834-7AA0-4B95-8B48-B3CD10EE4250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4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65F42642-6911-4B03-A3F0-23431F0DD609}"/>
              </a:ext>
            </a:extLst>
          </p:cNvPr>
          <p:cNvSpPr/>
          <p:nvPr/>
        </p:nvSpPr>
        <p:spPr>
          <a:xfrm>
            <a:off x="832112" y="1162815"/>
            <a:ext cx="19062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(28 Ocak)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7117320F-3ABF-4DEC-8098-641BCB39709A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28F1C31F-647D-4F15-927A-7D84E4A15A56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1E1A4CA-B44F-4CAC-AA8C-DCBE9A60B8D1}"/>
              </a:ext>
            </a:extLst>
          </p:cNvPr>
          <p:cNvSpPr txBox="1"/>
          <p:nvPr/>
        </p:nvSpPr>
        <p:spPr>
          <a:xfrm>
            <a:off x="963558" y="2598003"/>
            <a:ext cx="10562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2. ünitede öğrendiğimiz 5 tane selamlaşma veya vedalaşma ifadesi yaz ve Türkçe karşılığını belirt.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1D2429B-6166-438E-9E98-BE58A99A1CFA}"/>
              </a:ext>
            </a:extLst>
          </p:cNvPr>
          <p:cNvSpPr txBox="1"/>
          <p:nvPr/>
        </p:nvSpPr>
        <p:spPr>
          <a:xfrm>
            <a:off x="963558" y="3925469"/>
            <a:ext cx="11007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1-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dirty="0" err="1">
                <a:latin typeface="Comic Sans MS" panose="030F0702030302020204" pitchFamily="66" charset="0"/>
              </a:rPr>
              <a:t>Hello</a:t>
            </a:r>
            <a:r>
              <a:rPr lang="tr-TR" sz="2000" dirty="0">
                <a:latin typeface="Comic Sans MS" panose="030F0702030302020204" pitchFamily="66" charset="0"/>
              </a:rPr>
              <a:t>		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2-</a:t>
            </a:r>
            <a:r>
              <a:rPr lang="tr-TR" sz="2000" dirty="0">
                <a:latin typeface="Comic Sans MS" panose="030F0702030302020204" pitchFamily="66" charset="0"/>
              </a:rPr>
              <a:t>				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3-</a:t>
            </a:r>
            <a:r>
              <a:rPr lang="tr-TR" sz="2000" dirty="0">
                <a:latin typeface="Comic Sans MS" panose="030F0702030302020204" pitchFamily="66" charset="0"/>
              </a:rPr>
              <a:t>				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4-</a:t>
            </a:r>
            <a:r>
              <a:rPr lang="tr-TR" sz="2000" dirty="0">
                <a:latin typeface="Comic Sans MS" panose="030F0702030302020204" pitchFamily="66" charset="0"/>
              </a:rPr>
              <a:t>				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5-</a:t>
            </a:r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9E2E4127-CF0D-4231-9A7D-2D34302380D5}"/>
              </a:ext>
            </a:extLst>
          </p:cNvPr>
          <p:cNvCxnSpPr/>
          <p:nvPr/>
        </p:nvCxnSpPr>
        <p:spPr>
          <a:xfrm>
            <a:off x="1636295" y="4325579"/>
            <a:ext cx="0" cy="354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 9">
            <a:extLst>
              <a:ext uri="{FF2B5EF4-FFF2-40B4-BE49-F238E27FC236}">
                <a16:creationId xmlns:a16="http://schemas.microsoft.com/office/drawing/2014/main" id="{52762A54-DAE1-4A05-93C5-21F7FCAABE11}"/>
              </a:ext>
            </a:extLst>
          </p:cNvPr>
          <p:cNvSpPr/>
          <p:nvPr/>
        </p:nvSpPr>
        <p:spPr>
          <a:xfrm>
            <a:off x="1082306" y="4707325"/>
            <a:ext cx="11320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Merhaba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66B723AE-937D-41CC-927F-DDB5A7C48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1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AE036E5-3E3E-4FF0-A32C-1F8E3BD032AE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5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A7E04A8E-66AE-4C48-B369-8BF72859FDE5}"/>
              </a:ext>
            </a:extLst>
          </p:cNvPr>
          <p:cNvSpPr/>
          <p:nvPr/>
        </p:nvSpPr>
        <p:spPr>
          <a:xfrm>
            <a:off x="832112" y="1162815"/>
            <a:ext cx="19062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(29 Ocak)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D68B633-4638-4009-AFE2-4FA4389952F1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3" action="ppaction://hlinksldjump"/>
            <a:extLst>
              <a:ext uri="{FF2B5EF4-FFF2-40B4-BE49-F238E27FC236}">
                <a16:creationId xmlns:a16="http://schemas.microsoft.com/office/drawing/2014/main" id="{3FDA1741-5762-447E-AC42-85FE779F627F}"/>
              </a:ext>
            </a:extLst>
          </p:cNvPr>
          <p:cNvSpPr/>
          <p:nvPr/>
        </p:nvSpPr>
        <p:spPr>
          <a:xfrm>
            <a:off x="10359190" y="202174"/>
            <a:ext cx="1612232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on Monday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4AD5E42-C3C6-49E0-B2A6-29FA7D609B0C}"/>
              </a:ext>
            </a:extLst>
          </p:cNvPr>
          <p:cNvSpPr txBox="1"/>
          <p:nvPr/>
        </p:nvSpPr>
        <p:spPr>
          <a:xfrm>
            <a:off x="963558" y="2598003"/>
            <a:ext cx="10562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Sana «How are you?» diyen birine nasıl cevap verebilirsin? 3 farklı şekilde cevap veriniz.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A3AB0A6-C2CB-4CD4-AAF9-35740BA3F96F}"/>
              </a:ext>
            </a:extLst>
          </p:cNvPr>
          <p:cNvSpPr txBox="1"/>
          <p:nvPr/>
        </p:nvSpPr>
        <p:spPr>
          <a:xfrm>
            <a:off x="963558" y="3756193"/>
            <a:ext cx="10562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                                        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How are you?</a:t>
            </a: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1- </a:t>
            </a:r>
            <a:r>
              <a:rPr lang="tr-TR" sz="2400" dirty="0">
                <a:latin typeface="Comic Sans MS" panose="030F0702030302020204" pitchFamily="66" charset="0"/>
              </a:rPr>
              <a:t>I’m </a:t>
            </a:r>
            <a:r>
              <a:rPr lang="tr-TR" sz="2400" u="sng" dirty="0">
                <a:latin typeface="Comic Sans MS" panose="030F0702030302020204" pitchFamily="66" charset="0"/>
              </a:rPr>
              <a:t>fine</a:t>
            </a:r>
            <a:r>
              <a:rPr lang="tr-TR" sz="2400" dirty="0">
                <a:latin typeface="Comic Sans MS" panose="030F0702030302020204" pitchFamily="66" charset="0"/>
              </a:rPr>
              <a:t>.  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					2-								3- </a:t>
            </a:r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5C69FE82-3EA0-4F32-A167-BD737C258383}"/>
              </a:ext>
            </a:extLst>
          </p:cNvPr>
          <p:cNvCxnSpPr/>
          <p:nvPr/>
        </p:nvCxnSpPr>
        <p:spPr>
          <a:xfrm flipH="1">
            <a:off x="2334126" y="4174958"/>
            <a:ext cx="2887579" cy="962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FED41A6F-2EB3-4567-86B0-2052F499BEAD}"/>
              </a:ext>
            </a:extLst>
          </p:cNvPr>
          <p:cNvCxnSpPr>
            <a:cxnSpLocks/>
          </p:cNvCxnSpPr>
          <p:nvPr/>
        </p:nvCxnSpPr>
        <p:spPr>
          <a:xfrm>
            <a:off x="6420968" y="4174958"/>
            <a:ext cx="2458337" cy="8531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096ACB0F-569D-4E5D-894E-A462EFFA0101}"/>
              </a:ext>
            </a:extLst>
          </p:cNvPr>
          <p:cNvCxnSpPr>
            <a:cxnSpLocks/>
          </p:cNvCxnSpPr>
          <p:nvPr/>
        </p:nvCxnSpPr>
        <p:spPr>
          <a:xfrm flipH="1">
            <a:off x="5618747" y="4244426"/>
            <a:ext cx="152288" cy="7837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Resim 13">
            <a:extLst>
              <a:ext uri="{FF2B5EF4-FFF2-40B4-BE49-F238E27FC236}">
                <a16:creationId xmlns:a16="http://schemas.microsoft.com/office/drawing/2014/main" id="{271788CD-EED9-4674-8497-6F043327B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6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853CD6F0-52FC-4FE0-BE88-0CFD3C1B367B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6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684616F0-239D-4FD0-B242-D7AAFA8B62EB}"/>
              </a:ext>
            </a:extLst>
          </p:cNvPr>
          <p:cNvSpPr/>
          <p:nvPr/>
        </p:nvSpPr>
        <p:spPr>
          <a:xfrm>
            <a:off x="865776" y="1162815"/>
            <a:ext cx="1838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(1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51BC2848-BE88-486A-9237-D2EEFC073A42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3F2C8F1E-1820-4455-81CC-1EE634A590C1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FA366DA-751E-4BA7-9B2D-017C2706A203}"/>
              </a:ext>
            </a:extLst>
          </p:cNvPr>
          <p:cNvSpPr txBox="1"/>
          <p:nvPr/>
        </p:nvSpPr>
        <p:spPr>
          <a:xfrm>
            <a:off x="963558" y="2598003"/>
            <a:ext cx="10562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Sana «What’s your name?» diyen birine nasıl cevap verebilirsin? </a:t>
            </a:r>
          </a:p>
          <a:p>
            <a:r>
              <a:rPr lang="tr-TR" sz="2400" dirty="0">
                <a:latin typeface="Comic Sans MS" panose="030F0702030302020204" pitchFamily="66" charset="0"/>
              </a:rPr>
              <a:t>3 farklı şekilde cevap veriniz.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5BCF791-D1F9-4F5A-9821-8E362F11AC76}"/>
              </a:ext>
            </a:extLst>
          </p:cNvPr>
          <p:cNvSpPr txBox="1"/>
          <p:nvPr/>
        </p:nvSpPr>
        <p:spPr>
          <a:xfrm>
            <a:off x="963558" y="3756193"/>
            <a:ext cx="10562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                                      </a:t>
            </a:r>
            <a:r>
              <a:rPr lang="tr-TR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What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is your name?</a:t>
            </a: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1- </a:t>
            </a:r>
            <a:r>
              <a:rPr lang="tr-TR" sz="2400" u="sng" dirty="0">
                <a:latin typeface="Comic Sans MS" panose="030F0702030302020204" pitchFamily="66" charset="0"/>
              </a:rPr>
              <a:t>I’m</a:t>
            </a:r>
            <a:r>
              <a:rPr lang="tr-TR" sz="2400" dirty="0">
                <a:latin typeface="Comic Sans MS" panose="030F0702030302020204" pitchFamily="66" charset="0"/>
              </a:rPr>
              <a:t> ………………………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		2-								3- </a:t>
            </a:r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463FFA45-A227-42B7-B56C-F46C9DCB7953}"/>
              </a:ext>
            </a:extLst>
          </p:cNvPr>
          <p:cNvCxnSpPr/>
          <p:nvPr/>
        </p:nvCxnSpPr>
        <p:spPr>
          <a:xfrm flipH="1">
            <a:off x="2334126" y="4174958"/>
            <a:ext cx="2887579" cy="962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22E68FDA-827D-467C-BBEF-A87947F7A905}"/>
              </a:ext>
            </a:extLst>
          </p:cNvPr>
          <p:cNvCxnSpPr>
            <a:cxnSpLocks/>
          </p:cNvCxnSpPr>
          <p:nvPr/>
        </p:nvCxnSpPr>
        <p:spPr>
          <a:xfrm>
            <a:off x="6420968" y="4174958"/>
            <a:ext cx="2458337" cy="8531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9924EAB2-51D5-40D8-BCC5-5418E195D5D1}"/>
              </a:ext>
            </a:extLst>
          </p:cNvPr>
          <p:cNvCxnSpPr>
            <a:cxnSpLocks/>
          </p:cNvCxnSpPr>
          <p:nvPr/>
        </p:nvCxnSpPr>
        <p:spPr>
          <a:xfrm flipH="1">
            <a:off x="5618747" y="4244426"/>
            <a:ext cx="152288" cy="7837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Resim 11">
            <a:extLst>
              <a:ext uri="{FF2B5EF4-FFF2-40B4-BE49-F238E27FC236}">
                <a16:creationId xmlns:a16="http://schemas.microsoft.com/office/drawing/2014/main" id="{F5A7CD3B-9CB7-433A-89CA-C3D9A7408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7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F513361A-EFE7-4D6E-BADC-60718F672C8E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7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402071BD-A896-4287-BCC0-4923CCA1C8EA}"/>
              </a:ext>
            </a:extLst>
          </p:cNvPr>
          <p:cNvSpPr/>
          <p:nvPr/>
        </p:nvSpPr>
        <p:spPr>
          <a:xfrm>
            <a:off x="865777" y="1162815"/>
            <a:ext cx="1838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(2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D258474-4135-4648-9E1F-BE6C43449DCD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68ACACF3-6D54-4822-BFA2-48170B64807D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320AED8-093D-40F2-AED1-BFBBB673D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30FE2061-6AD6-4BAB-962D-BA0C78016F10}"/>
              </a:ext>
            </a:extLst>
          </p:cNvPr>
          <p:cNvSpPr txBox="1"/>
          <p:nvPr/>
        </p:nvSpPr>
        <p:spPr>
          <a:xfrm>
            <a:off x="1168095" y="4158097"/>
            <a:ext cx="10562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1- </a:t>
            </a:r>
            <a:r>
              <a:rPr lang="tr-TR" sz="2400" dirty="0">
                <a:latin typeface="Comic Sans MS" panose="030F0702030302020204" pitchFamily="66" charset="0"/>
              </a:rPr>
              <a:t>open your books       X        ………………………………………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		</a:t>
            </a: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						</a:t>
            </a: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2-	</a:t>
            </a:r>
            <a:r>
              <a:rPr lang="tr-TR" sz="2400" dirty="0">
                <a:latin typeface="Comic Sans MS" panose="030F0702030302020204" pitchFamily="66" charset="0"/>
              </a:rPr>
              <a:t>close the window     X        ………………………………………</a:t>
            </a:r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						</a:t>
            </a:r>
          </a:p>
          <a:p>
            <a:endParaRPr lang="tr-TR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3- </a:t>
            </a:r>
            <a:r>
              <a:rPr lang="tr-TR" sz="2400" dirty="0">
                <a:latin typeface="Comic Sans MS" panose="030F0702030302020204" pitchFamily="66" charset="0"/>
              </a:rPr>
              <a:t>stand up                   X        ………………………………………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8CE34A1-8C53-4109-B593-D90D261EC05D}"/>
              </a:ext>
            </a:extLst>
          </p:cNvPr>
          <p:cNvSpPr txBox="1"/>
          <p:nvPr/>
        </p:nvSpPr>
        <p:spPr>
          <a:xfrm>
            <a:off x="963558" y="2598003"/>
            <a:ext cx="1056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Aşağıdaki cümlelerin tersini(zıt anlamlılarını) yanlarına yazınız.</a:t>
            </a:r>
          </a:p>
        </p:txBody>
      </p:sp>
    </p:spTree>
    <p:extLst>
      <p:ext uri="{BB962C8B-B14F-4D97-AF65-F5344CB8AC3E}">
        <p14:creationId xmlns:p14="http://schemas.microsoft.com/office/powerpoint/2010/main" val="38640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7902A6B-3203-4BC7-98C1-7FC97AF539FB}"/>
              </a:ext>
            </a:extLst>
          </p:cNvPr>
          <p:cNvSpPr/>
          <p:nvPr/>
        </p:nvSpPr>
        <p:spPr>
          <a:xfrm>
            <a:off x="726488" y="166078"/>
            <a:ext cx="217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Day 8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BEC838A7-054B-4C0B-AD15-5F30FB061BEE}"/>
              </a:ext>
            </a:extLst>
          </p:cNvPr>
          <p:cNvSpPr/>
          <p:nvPr/>
        </p:nvSpPr>
        <p:spPr>
          <a:xfrm>
            <a:off x="865777" y="1162815"/>
            <a:ext cx="18389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(3 Şubat)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A250BB9A-8AE3-43C4-B6FA-59C4B9D64842}"/>
              </a:ext>
            </a:extLst>
          </p:cNvPr>
          <p:cNvSpPr/>
          <p:nvPr/>
        </p:nvSpPr>
        <p:spPr>
          <a:xfrm>
            <a:off x="3878740" y="962760"/>
            <a:ext cx="742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My English Homework</a:t>
            </a:r>
          </a:p>
        </p:txBody>
      </p:sp>
      <p:sp>
        <p:nvSpPr>
          <p:cNvPr id="5" name="Ok: Beşgen 4">
            <a:hlinkClick r:id="rId2" action="ppaction://hlinksldjump"/>
            <a:extLst>
              <a:ext uri="{FF2B5EF4-FFF2-40B4-BE49-F238E27FC236}">
                <a16:creationId xmlns:a16="http://schemas.microsoft.com/office/drawing/2014/main" id="{C5B7F04E-055D-4D10-AC62-62F7C8E9FE74}"/>
              </a:ext>
            </a:extLst>
          </p:cNvPr>
          <p:cNvSpPr/>
          <p:nvPr/>
        </p:nvSpPr>
        <p:spPr>
          <a:xfrm>
            <a:off x="10515600" y="202174"/>
            <a:ext cx="1455821" cy="796682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See you</a:t>
            </a:r>
          </a:p>
          <a:p>
            <a:pPr algn="ctr"/>
            <a:r>
              <a:rPr lang="tr-TR" dirty="0">
                <a:solidFill>
                  <a:schemeClr val="tx1"/>
                </a:solidFill>
                <a:latin typeface="Comic Sans MS" panose="030F0702030302020204" pitchFamily="66" charset="0"/>
              </a:rPr>
              <a:t>tomorrow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3CFBB7D-4FBB-4C7B-B662-C869EAEA9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5817331"/>
            <a:ext cx="916935" cy="91693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348A97C8-F1FC-4CEA-9F9D-341385A1D915}"/>
              </a:ext>
            </a:extLst>
          </p:cNvPr>
          <p:cNvSpPr txBox="1"/>
          <p:nvPr/>
        </p:nvSpPr>
        <p:spPr>
          <a:xfrm>
            <a:off x="963558" y="2598003"/>
            <a:ext cx="105626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* 3. ünitede (In The Classroom) öğrendiğimiz eylemleri kullanarak </a:t>
            </a:r>
          </a:p>
          <a:p>
            <a:r>
              <a:rPr lang="tr-TR" sz="2400" dirty="0">
                <a:latin typeface="Comic Sans MS" panose="030F0702030302020204" pitchFamily="66" charset="0"/>
              </a:rPr>
              <a:t>5 cümle yazınız. Yanlarına anlamlarını da yazınız.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1-</a:t>
            </a:r>
            <a:r>
              <a:rPr lang="tr-TR" sz="2000" dirty="0">
                <a:latin typeface="Comic Sans MS" panose="030F0702030302020204" pitchFamily="66" charset="0"/>
              </a:rPr>
              <a:t> </a:t>
            </a:r>
            <a:r>
              <a:rPr lang="tr-TR" sz="20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Draw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a lemon = </a:t>
            </a:r>
            <a:r>
              <a:rPr lang="tr-TR" sz="2000" dirty="0">
                <a:latin typeface="Comic Sans MS" panose="030F0702030302020204" pitchFamily="66" charset="0"/>
              </a:rPr>
              <a:t>Bir limon çiz.</a:t>
            </a:r>
          </a:p>
          <a:p>
            <a:endParaRPr lang="tr-TR" sz="2000" dirty="0">
              <a:latin typeface="Comic Sans MS" panose="030F0702030302020204" pitchFamily="66" charset="0"/>
            </a:endParaRPr>
          </a:p>
          <a:p>
            <a:r>
              <a:rPr lang="tr-TR" sz="2000" dirty="0">
                <a:latin typeface="Comic Sans MS" panose="030F0702030302020204" pitchFamily="66" charset="0"/>
              </a:rPr>
              <a:t>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2-</a:t>
            </a:r>
          </a:p>
          <a:p>
            <a:endParaRPr lang="tr-TR" sz="2000" dirty="0">
              <a:latin typeface="Comic Sans MS" panose="030F0702030302020204" pitchFamily="66" charset="0"/>
            </a:endParaRPr>
          </a:p>
          <a:p>
            <a:r>
              <a:rPr lang="tr-TR" sz="2000" dirty="0">
                <a:latin typeface="Comic Sans MS" panose="030F0702030302020204" pitchFamily="66" charset="0"/>
              </a:rPr>
              <a:t>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3-</a:t>
            </a:r>
          </a:p>
          <a:p>
            <a:endParaRPr lang="tr-TR" sz="2000" dirty="0">
              <a:latin typeface="Comic Sans MS" panose="030F0702030302020204" pitchFamily="66" charset="0"/>
            </a:endParaRPr>
          </a:p>
          <a:p>
            <a:r>
              <a:rPr lang="tr-TR" sz="2000" dirty="0">
                <a:latin typeface="Comic Sans MS" panose="030F0702030302020204" pitchFamily="66" charset="0"/>
              </a:rPr>
              <a:t>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4-</a:t>
            </a:r>
          </a:p>
          <a:p>
            <a:endParaRPr lang="tr-TR" sz="2000" dirty="0">
              <a:latin typeface="Comic Sans MS" panose="030F0702030302020204" pitchFamily="66" charset="0"/>
            </a:endParaRPr>
          </a:p>
          <a:p>
            <a:r>
              <a:rPr lang="tr-TR" sz="2000" dirty="0">
                <a:latin typeface="Comic Sans MS" panose="030F0702030302020204" pitchFamily="66" charset="0"/>
              </a:rPr>
              <a:t>	</a:t>
            </a:r>
            <a:r>
              <a:rPr lang="tr-T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5-</a:t>
            </a:r>
          </a:p>
        </p:txBody>
      </p:sp>
    </p:spTree>
    <p:extLst>
      <p:ext uri="{BB962C8B-B14F-4D97-AF65-F5344CB8AC3E}">
        <p14:creationId xmlns:p14="http://schemas.microsoft.com/office/powerpoint/2010/main" val="357605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Kırpma">
  <a:themeElements>
    <a:clrScheme name="Kırpma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Kırpm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ırpm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kırpılmış</Template>
  <TotalTime>269</TotalTime>
  <Words>711</Words>
  <Application>Microsoft Office PowerPoint</Application>
  <PresentationFormat>Geniş ekran</PresentationFormat>
  <Paragraphs>155</Paragraphs>
  <Slides>17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Calibri</vt:lpstr>
      <vt:lpstr>Comic Sans MS</vt:lpstr>
      <vt:lpstr>Franklin Gothic Book</vt:lpstr>
      <vt:lpstr>Kırpma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nilgün kutluata</dc:creator>
  <cp:lastModifiedBy>nilgün kutluata</cp:lastModifiedBy>
  <cp:revision>58</cp:revision>
  <dcterms:created xsi:type="dcterms:W3CDTF">2021-01-23T20:36:04Z</dcterms:created>
  <dcterms:modified xsi:type="dcterms:W3CDTF">2021-01-27T21:31:18Z</dcterms:modified>
</cp:coreProperties>
</file>