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19"/>
  </p:notesMasterIdLst>
  <p:sldIdLst>
    <p:sldId id="257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5" r:id="rId12"/>
    <p:sldId id="278" r:id="rId13"/>
    <p:sldId id="280" r:id="rId14"/>
    <p:sldId id="287" r:id="rId15"/>
    <p:sldId id="284" r:id="rId16"/>
    <p:sldId id="282" r:id="rId17"/>
    <p:sldId id="28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A25FC-9636-43FA-A395-1EAF0BE5A67B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FB276-55D4-4B05-82AD-68954D7636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220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FB276-55D4-4B05-82AD-68954D7636B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24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8903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86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67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73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1550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8351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5965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70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3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15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548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898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" Type="http://schemas.openxmlformats.org/officeDocument/2006/relationships/image" Target="../media/image1.png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3.png"/><Relationship Id="rId15" Type="http://schemas.openxmlformats.org/officeDocument/2006/relationships/slide" Target="slide12.xml"/><Relationship Id="rId10" Type="http://schemas.openxmlformats.org/officeDocument/2006/relationships/slide" Target="slide7.xml"/><Relationship Id="rId19" Type="http://schemas.openxmlformats.org/officeDocument/2006/relationships/slide" Target="slide16.xml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slide" Target="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0474F78-A29A-414D-85B9-BAEADACDB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814938E-DCA4-49E7-B32D-1070182981DB}"/>
              </a:ext>
            </a:extLst>
          </p:cNvPr>
          <p:cNvSpPr/>
          <p:nvPr/>
        </p:nvSpPr>
        <p:spPr>
          <a:xfrm>
            <a:off x="5704114" y="3004458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128F9C3-B0AA-4803-9F80-C9443DE78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6D38ED2-FFCE-4067-A72E-5E4B2710A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150" y="-145629"/>
            <a:ext cx="3102252" cy="3102252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BAC29598-F65D-4692-9C57-81840CEEA8E6}"/>
              </a:ext>
            </a:extLst>
          </p:cNvPr>
          <p:cNvSpPr/>
          <p:nvPr/>
        </p:nvSpPr>
        <p:spPr>
          <a:xfrm rot="19929978">
            <a:off x="7536574" y="4029260"/>
            <a:ext cx="47788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3rd Grade</a:t>
            </a:r>
          </a:p>
        </p:txBody>
      </p:sp>
      <p:sp>
        <p:nvSpPr>
          <p:cNvPr id="12" name="Oval 11">
            <a:hlinkClick r:id="rId6" action="ppaction://hlinksldjump"/>
            <a:extLst>
              <a:ext uri="{FF2B5EF4-FFF2-40B4-BE49-F238E27FC236}">
                <a16:creationId xmlns:a16="http://schemas.microsoft.com/office/drawing/2014/main" id="{36328229-11C6-4D31-811A-F9D52F6DA445}"/>
              </a:ext>
            </a:extLst>
          </p:cNvPr>
          <p:cNvSpPr/>
          <p:nvPr/>
        </p:nvSpPr>
        <p:spPr>
          <a:xfrm>
            <a:off x="5126026" y="3384312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>
            <a:hlinkClick r:id="rId7" action="ppaction://hlinksldjump"/>
            <a:extLst>
              <a:ext uri="{FF2B5EF4-FFF2-40B4-BE49-F238E27FC236}">
                <a16:creationId xmlns:a16="http://schemas.microsoft.com/office/drawing/2014/main" id="{C89ECF92-D983-4F00-A750-A17913F52234}"/>
              </a:ext>
            </a:extLst>
          </p:cNvPr>
          <p:cNvSpPr/>
          <p:nvPr/>
        </p:nvSpPr>
        <p:spPr>
          <a:xfrm>
            <a:off x="4862287" y="3947886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>
            <a:hlinkClick r:id="rId8" action="ppaction://hlinksldjump"/>
            <a:extLst>
              <a:ext uri="{FF2B5EF4-FFF2-40B4-BE49-F238E27FC236}">
                <a16:creationId xmlns:a16="http://schemas.microsoft.com/office/drawing/2014/main" id="{A9ED5377-BCE8-4071-A2BE-DFCAD2D06317}"/>
              </a:ext>
            </a:extLst>
          </p:cNvPr>
          <p:cNvSpPr/>
          <p:nvPr/>
        </p:nvSpPr>
        <p:spPr>
          <a:xfrm>
            <a:off x="4922827" y="4676082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hlinkClick r:id="rId9" action="ppaction://hlinksldjump"/>
            <a:extLst>
              <a:ext uri="{FF2B5EF4-FFF2-40B4-BE49-F238E27FC236}">
                <a16:creationId xmlns:a16="http://schemas.microsoft.com/office/drawing/2014/main" id="{80D6D1A1-68CD-4C98-A300-A0E92C94B3CD}"/>
              </a:ext>
            </a:extLst>
          </p:cNvPr>
          <p:cNvSpPr/>
          <p:nvPr/>
        </p:nvSpPr>
        <p:spPr>
          <a:xfrm>
            <a:off x="5343742" y="5096995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:a16="http://schemas.microsoft.com/office/drawing/2014/main" id="{987337DB-4E95-405B-B8CD-7773DAE6D026}"/>
              </a:ext>
            </a:extLst>
          </p:cNvPr>
          <p:cNvSpPr/>
          <p:nvPr/>
        </p:nvSpPr>
        <p:spPr>
          <a:xfrm>
            <a:off x="5723596" y="4487396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>
            <a:hlinkClick r:id="rId11" action="ppaction://hlinksldjump"/>
            <a:extLst>
              <a:ext uri="{FF2B5EF4-FFF2-40B4-BE49-F238E27FC236}">
                <a16:creationId xmlns:a16="http://schemas.microsoft.com/office/drawing/2014/main" id="{9C336B33-9E0B-48F0-8408-D7A6C60624AB}"/>
              </a:ext>
            </a:extLst>
          </p:cNvPr>
          <p:cNvSpPr/>
          <p:nvPr/>
        </p:nvSpPr>
        <p:spPr>
          <a:xfrm>
            <a:off x="5660572" y="3790710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>
            <a:hlinkClick r:id="rId12" action="ppaction://hlinksldjump"/>
            <a:extLst>
              <a:ext uri="{FF2B5EF4-FFF2-40B4-BE49-F238E27FC236}">
                <a16:creationId xmlns:a16="http://schemas.microsoft.com/office/drawing/2014/main" id="{B771B0C3-72B5-45FE-A7CB-1D965839B445}"/>
              </a:ext>
            </a:extLst>
          </p:cNvPr>
          <p:cNvSpPr/>
          <p:nvPr/>
        </p:nvSpPr>
        <p:spPr>
          <a:xfrm>
            <a:off x="6299201" y="3425370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>
            <a:hlinkClick r:id="rId13" action="ppaction://hlinksldjump"/>
            <a:extLst>
              <a:ext uri="{FF2B5EF4-FFF2-40B4-BE49-F238E27FC236}">
                <a16:creationId xmlns:a16="http://schemas.microsoft.com/office/drawing/2014/main" id="{0478AA04-3A9D-4A4F-9BD4-E9FFBE9ACF51}"/>
              </a:ext>
            </a:extLst>
          </p:cNvPr>
          <p:cNvSpPr/>
          <p:nvPr/>
        </p:nvSpPr>
        <p:spPr>
          <a:xfrm>
            <a:off x="6635513" y="3964882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val 20">
            <a:hlinkClick r:id="rId14" action="ppaction://hlinksldjump"/>
            <a:extLst>
              <a:ext uri="{FF2B5EF4-FFF2-40B4-BE49-F238E27FC236}">
                <a16:creationId xmlns:a16="http://schemas.microsoft.com/office/drawing/2014/main" id="{3D4C8F25-ADBE-49C3-B7D9-332BEAC16702}"/>
              </a:ext>
            </a:extLst>
          </p:cNvPr>
          <p:cNvSpPr/>
          <p:nvPr/>
        </p:nvSpPr>
        <p:spPr>
          <a:xfrm>
            <a:off x="6560459" y="4601030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Oval 21">
            <a:hlinkClick r:id="rId15" action="ppaction://hlinksldjump"/>
            <a:extLst>
              <a:ext uri="{FF2B5EF4-FFF2-40B4-BE49-F238E27FC236}">
                <a16:creationId xmlns:a16="http://schemas.microsoft.com/office/drawing/2014/main" id="{640CAE52-0592-4161-A597-42153DC4D4E4}"/>
              </a:ext>
            </a:extLst>
          </p:cNvPr>
          <p:cNvSpPr/>
          <p:nvPr/>
        </p:nvSpPr>
        <p:spPr>
          <a:xfrm>
            <a:off x="6066975" y="5213110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>
            <a:hlinkClick r:id="rId16" action="ppaction://hlinksldjump"/>
            <a:extLst>
              <a:ext uri="{FF2B5EF4-FFF2-40B4-BE49-F238E27FC236}">
                <a16:creationId xmlns:a16="http://schemas.microsoft.com/office/drawing/2014/main" id="{2A1A7CB4-9EAA-40CA-BB81-7EE0BA940ED5}"/>
              </a:ext>
            </a:extLst>
          </p:cNvPr>
          <p:cNvSpPr/>
          <p:nvPr/>
        </p:nvSpPr>
        <p:spPr>
          <a:xfrm>
            <a:off x="7274143" y="4792196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Oval 23">
            <a:hlinkClick r:id="rId17" action="ppaction://hlinksldjump"/>
            <a:extLst>
              <a:ext uri="{FF2B5EF4-FFF2-40B4-BE49-F238E27FC236}">
                <a16:creationId xmlns:a16="http://schemas.microsoft.com/office/drawing/2014/main" id="{B601108A-1D6C-4688-A492-1407FE920E6A}"/>
              </a:ext>
            </a:extLst>
          </p:cNvPr>
          <p:cNvSpPr/>
          <p:nvPr/>
        </p:nvSpPr>
        <p:spPr>
          <a:xfrm>
            <a:off x="7387776" y="4107542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Oval 24">
            <a:hlinkClick r:id="rId18" action="ppaction://hlinksldjump"/>
            <a:extLst>
              <a:ext uri="{FF2B5EF4-FFF2-40B4-BE49-F238E27FC236}">
                <a16:creationId xmlns:a16="http://schemas.microsoft.com/office/drawing/2014/main" id="{A5A6941F-B307-4F13-8A7D-CA85F39F35DC}"/>
              </a:ext>
            </a:extLst>
          </p:cNvPr>
          <p:cNvSpPr/>
          <p:nvPr/>
        </p:nvSpPr>
        <p:spPr>
          <a:xfrm>
            <a:off x="7332198" y="3344397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Oval 25">
            <a:hlinkClick r:id="rId19" action="ppaction://hlinksldjump"/>
            <a:extLst>
              <a:ext uri="{FF2B5EF4-FFF2-40B4-BE49-F238E27FC236}">
                <a16:creationId xmlns:a16="http://schemas.microsoft.com/office/drawing/2014/main" id="{2D232A0F-1870-445B-8948-FB35824915F4}"/>
              </a:ext>
            </a:extLst>
          </p:cNvPr>
          <p:cNvSpPr/>
          <p:nvPr/>
        </p:nvSpPr>
        <p:spPr>
          <a:xfrm>
            <a:off x="7114484" y="2745681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4B4E0265-9C4B-4DC2-BD6A-AEF0B44B312D}"/>
              </a:ext>
            </a:extLst>
          </p:cNvPr>
          <p:cNvSpPr/>
          <p:nvPr/>
        </p:nvSpPr>
        <p:spPr>
          <a:xfrm>
            <a:off x="943441" y="3079821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Today is</a:t>
            </a:r>
          </a:p>
        </p:txBody>
      </p:sp>
      <p:sp>
        <p:nvSpPr>
          <p:cNvPr id="28" name="Ok: Sağ 27">
            <a:extLst>
              <a:ext uri="{FF2B5EF4-FFF2-40B4-BE49-F238E27FC236}">
                <a16:creationId xmlns:a16="http://schemas.microsoft.com/office/drawing/2014/main" id="{C2617C20-0C7B-4F85-93B9-06ED60E8249D}"/>
              </a:ext>
            </a:extLst>
          </p:cNvPr>
          <p:cNvSpPr/>
          <p:nvPr/>
        </p:nvSpPr>
        <p:spPr>
          <a:xfrm>
            <a:off x="4097208" y="3516085"/>
            <a:ext cx="522514" cy="17779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&quot;İzin Verilmiyor&quot; Simgesi 28">
            <a:hlinkClick r:id="rId20" action="ppaction://hlinksldjump"/>
            <a:extLst>
              <a:ext uri="{FF2B5EF4-FFF2-40B4-BE49-F238E27FC236}">
                <a16:creationId xmlns:a16="http://schemas.microsoft.com/office/drawing/2014/main" id="{190066CE-8364-455F-BE65-F75A6D8A6529}"/>
              </a:ext>
            </a:extLst>
          </p:cNvPr>
          <p:cNvSpPr/>
          <p:nvPr/>
        </p:nvSpPr>
        <p:spPr>
          <a:xfrm>
            <a:off x="10611853" y="5646055"/>
            <a:ext cx="1143000" cy="106153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Exit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0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08B1383C-5C87-4D91-8129-D4491DE1B554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9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20F7091-545B-4C9E-8129-668555CAE432}"/>
              </a:ext>
            </a:extLst>
          </p:cNvPr>
          <p:cNvSpPr/>
          <p:nvPr/>
        </p:nvSpPr>
        <p:spPr>
          <a:xfrm>
            <a:off x="865777" y="1162815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(4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F5D453D-2BEA-4DE3-A989-53F13A2EF619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7E0EBE3D-E6E3-4399-B5AF-778EEAE45B2E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3F2C348-67FF-48E1-B597-93518F24A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E8441BE-FADF-474C-BE84-7CCBE2FBD15A}"/>
              </a:ext>
            </a:extLst>
          </p:cNvPr>
          <p:cNvSpPr txBox="1"/>
          <p:nvPr/>
        </p:nvSpPr>
        <p:spPr>
          <a:xfrm>
            <a:off x="842211" y="2598003"/>
            <a:ext cx="1123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4 duygu ifadesi seçerek çiziniz.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CE6D2E1-91B4-4592-8521-5045122CB691}"/>
              </a:ext>
            </a:extLst>
          </p:cNvPr>
          <p:cNvSpPr txBox="1"/>
          <p:nvPr/>
        </p:nvSpPr>
        <p:spPr>
          <a:xfrm>
            <a:off x="6460957" y="2415843"/>
            <a:ext cx="170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Örnek=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FEB76F6-7738-4130-B360-54F373CE62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34" y="1643117"/>
            <a:ext cx="1909771" cy="1909771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95BE58D3-BA46-4930-96B2-4678A49BC5EB}"/>
              </a:ext>
            </a:extLst>
          </p:cNvPr>
          <p:cNvSpPr/>
          <p:nvPr/>
        </p:nvSpPr>
        <p:spPr>
          <a:xfrm>
            <a:off x="8705669" y="3060402"/>
            <a:ext cx="12698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angry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B5A9972-043F-4184-BFC1-45DE0A9DE017}"/>
              </a:ext>
            </a:extLst>
          </p:cNvPr>
          <p:cNvSpPr txBox="1"/>
          <p:nvPr/>
        </p:nvSpPr>
        <p:spPr>
          <a:xfrm>
            <a:off x="1034718" y="3847772"/>
            <a:ext cx="11237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1-											2-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3-											4-</a:t>
            </a:r>
          </a:p>
        </p:txBody>
      </p:sp>
    </p:spTree>
    <p:extLst>
      <p:ext uri="{BB962C8B-B14F-4D97-AF65-F5344CB8AC3E}">
        <p14:creationId xmlns:p14="http://schemas.microsoft.com/office/powerpoint/2010/main" val="282740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1EB1130-8471-4AC8-B064-E86FD57D63A7}"/>
              </a:ext>
            </a:extLst>
          </p:cNvPr>
          <p:cNvSpPr/>
          <p:nvPr/>
        </p:nvSpPr>
        <p:spPr>
          <a:xfrm>
            <a:off x="631004" y="166078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10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A08E144F-5340-4245-83D8-9E4274E25E5F}"/>
              </a:ext>
            </a:extLst>
          </p:cNvPr>
          <p:cNvSpPr/>
          <p:nvPr/>
        </p:nvSpPr>
        <p:spPr>
          <a:xfrm>
            <a:off x="909320" y="1162815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(5</a:t>
            </a:r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8F15A86E-71B1-4421-9EAC-9714E676A15D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4CAD8C14-F341-4D34-817E-7A91560EDBCD}"/>
              </a:ext>
            </a:extLst>
          </p:cNvPr>
          <p:cNvSpPr/>
          <p:nvPr/>
        </p:nvSpPr>
        <p:spPr>
          <a:xfrm>
            <a:off x="10395284" y="202174"/>
            <a:ext cx="1576137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on Monday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538F7E3-DC8F-40DD-844D-21978D09E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BDBB6ED-155B-4522-A5E6-3415DFFFCEF2}"/>
              </a:ext>
            </a:extLst>
          </p:cNvPr>
          <p:cNvSpPr txBox="1"/>
          <p:nvPr/>
        </p:nvSpPr>
        <p:spPr>
          <a:xfrm>
            <a:off x="842211" y="2598003"/>
            <a:ext cx="1123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3 tane duygu ifadesi seçerek «</a:t>
            </a:r>
            <a:r>
              <a:rPr lang="tr-TR" sz="2400" dirty="0" err="1">
                <a:latin typeface="Comic Sans MS" panose="030F0702030302020204" pitchFamily="66" charset="0"/>
              </a:rPr>
              <a:t>Let’s</a:t>
            </a:r>
            <a:r>
              <a:rPr lang="tr-TR" sz="2400" dirty="0">
                <a:latin typeface="Comic Sans MS" panose="030F0702030302020204" pitchFamily="66" charset="0"/>
              </a:rPr>
              <a:t>» ile bir öneride bulun. 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98D3928-9589-4336-A71F-00A52E4A618D}"/>
              </a:ext>
            </a:extLst>
          </p:cNvPr>
          <p:cNvSpPr txBox="1"/>
          <p:nvPr/>
        </p:nvSpPr>
        <p:spPr>
          <a:xfrm>
            <a:off x="842211" y="3336668"/>
            <a:ext cx="112374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Örnek= </a:t>
            </a:r>
            <a:r>
              <a:rPr lang="tr-TR" sz="2400" dirty="0">
                <a:latin typeface="Comic Sans MS" panose="030F0702030302020204" pitchFamily="66" charset="0"/>
              </a:rPr>
              <a:t>I am </a:t>
            </a:r>
            <a:r>
              <a:rPr lang="tr-TR" sz="2400" dirty="0" err="1">
                <a:latin typeface="Comic Sans MS" panose="030F0702030302020204" pitchFamily="66" charset="0"/>
              </a:rPr>
              <a:t>bored</a:t>
            </a:r>
            <a:r>
              <a:rPr lang="tr-TR" sz="2400" dirty="0">
                <a:latin typeface="Comic Sans MS" panose="030F0702030302020204" pitchFamily="66" charset="0"/>
              </a:rPr>
              <a:t>. </a:t>
            </a:r>
            <a:r>
              <a:rPr lang="tr-TR" sz="2400" dirty="0" err="1">
                <a:latin typeface="Comic Sans MS" panose="030F0702030302020204" pitchFamily="66" charset="0"/>
              </a:rPr>
              <a:t>Let’s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go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to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the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playground</a:t>
            </a:r>
            <a:r>
              <a:rPr lang="tr-TR" sz="2400" dirty="0">
                <a:latin typeface="Comic Sans MS" panose="030F0702030302020204" pitchFamily="66" charset="0"/>
              </a:rPr>
              <a:t>.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1-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2-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3-</a:t>
            </a:r>
          </a:p>
        </p:txBody>
      </p:sp>
    </p:spTree>
    <p:extLst>
      <p:ext uri="{BB962C8B-B14F-4D97-AF65-F5344CB8AC3E}">
        <p14:creationId xmlns:p14="http://schemas.microsoft.com/office/powerpoint/2010/main" val="81556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8559ABB7-D730-4F4E-8D8B-DD3FFD153EF2}"/>
              </a:ext>
            </a:extLst>
          </p:cNvPr>
          <p:cNvSpPr/>
          <p:nvPr/>
        </p:nvSpPr>
        <p:spPr>
          <a:xfrm>
            <a:off x="674549" y="166078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11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F9F6A86-7558-423A-BF2D-38E31E585490}"/>
              </a:ext>
            </a:extLst>
          </p:cNvPr>
          <p:cNvSpPr/>
          <p:nvPr/>
        </p:nvSpPr>
        <p:spPr>
          <a:xfrm>
            <a:off x="894805" y="1162815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(8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7767FFC-4320-4902-8546-5C76E4654715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6F6AB1E1-1A3B-450E-A6E0-622602558DA1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FADFB91-E603-4873-83BA-080D2E6F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810B318D-4E66-499F-A640-0EBAEFFC1D9B}"/>
              </a:ext>
            </a:extLst>
          </p:cNvPr>
          <p:cNvSpPr txBox="1"/>
          <p:nvPr/>
        </p:nvSpPr>
        <p:spPr>
          <a:xfrm>
            <a:off x="842211" y="2598003"/>
            <a:ext cx="112374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En sevdiğin oyuncağını seç ve çiz. Sayısını ve rengini belirten  cümle kur.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(have got ile)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Örnek=                                          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r>
              <a:rPr lang="tr-TR" sz="2400" dirty="0">
                <a:latin typeface="Comic Sans MS" panose="030F0702030302020204" pitchFamily="66" charset="0"/>
              </a:rPr>
              <a:t>I have got three red toy cars. 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82E7986D-00CE-4648-AFDB-C9FC6FCB38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287" y="1915657"/>
            <a:ext cx="3779528" cy="3779528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FEEBC522-C03C-4B9C-9C04-05AD096EC542}"/>
              </a:ext>
            </a:extLst>
          </p:cNvPr>
          <p:cNvSpPr/>
          <p:nvPr/>
        </p:nvSpPr>
        <p:spPr>
          <a:xfrm>
            <a:off x="5885849" y="3164305"/>
            <a:ext cx="45719" cy="34530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98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F057EC12-27FF-4BF3-B255-36D84A167440}"/>
              </a:ext>
            </a:extLst>
          </p:cNvPr>
          <p:cNvSpPr/>
          <p:nvPr/>
        </p:nvSpPr>
        <p:spPr>
          <a:xfrm>
            <a:off x="660034" y="166078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12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C3DA4790-BB2B-4F1E-9F55-01DB8FBF0FA6}"/>
              </a:ext>
            </a:extLst>
          </p:cNvPr>
          <p:cNvSpPr/>
          <p:nvPr/>
        </p:nvSpPr>
        <p:spPr>
          <a:xfrm>
            <a:off x="923831" y="1162815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(9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E0B3060-03E3-415C-B00B-EA1186280E48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C29098D9-1A20-460E-86EA-7B0C57E0AE09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D2849D0-7E5E-4FEA-931C-26D3187BD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7E111FA3-2972-4280-B44D-B9013F49B53C}"/>
              </a:ext>
            </a:extLst>
          </p:cNvPr>
          <p:cNvSpPr txBox="1"/>
          <p:nvPr/>
        </p:nvSpPr>
        <p:spPr>
          <a:xfrm>
            <a:off x="842211" y="2598003"/>
            <a:ext cx="11237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</a:t>
            </a:r>
            <a:r>
              <a:rPr lang="tr-TR" sz="2400" dirty="0" err="1">
                <a:latin typeface="Comic Sans MS" panose="030F0702030302020204" pitchFamily="66" charset="0"/>
              </a:rPr>
              <a:t>Toys</a:t>
            </a:r>
            <a:r>
              <a:rPr lang="tr-TR" sz="2400" dirty="0">
                <a:latin typeface="Comic Sans MS" panose="030F0702030302020204" pitchFamily="66" charset="0"/>
              </a:rPr>
              <a:t> ünitesinde derste öğrenmediğimiz 3 farklı oyuncak çiz(kes-yapıştır), rengini ve sayısını belirt.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01E51F74-5684-44CA-8AAB-5A234BBB7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85" y="3046222"/>
            <a:ext cx="1576943" cy="1576943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A8A03C15-D0AD-4DCC-AE93-DC5949FC769F}"/>
              </a:ext>
            </a:extLst>
          </p:cNvPr>
          <p:cNvSpPr txBox="1"/>
          <p:nvPr/>
        </p:nvSpPr>
        <p:spPr>
          <a:xfrm>
            <a:off x="1057131" y="3544577"/>
            <a:ext cx="578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Örnek= </a:t>
            </a:r>
            <a:r>
              <a:rPr lang="tr-TR" sz="2400" dirty="0">
                <a:latin typeface="Comic Sans MS" panose="030F0702030302020204" pitchFamily="66" charset="0"/>
              </a:rPr>
              <a:t>I have got a blue </a:t>
            </a:r>
            <a:r>
              <a:rPr lang="tr-TR" sz="2400" u="sng" dirty="0">
                <a:latin typeface="Comic Sans MS" panose="030F0702030302020204" pitchFamily="66" charset="0"/>
              </a:rPr>
              <a:t>rope</a:t>
            </a:r>
            <a:r>
              <a:rPr lang="tr-TR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68E567B-1B53-4577-BEB4-8D4057A58A76}"/>
              </a:ext>
            </a:extLst>
          </p:cNvPr>
          <p:cNvSpPr txBox="1"/>
          <p:nvPr/>
        </p:nvSpPr>
        <p:spPr>
          <a:xfrm>
            <a:off x="1057131" y="4840551"/>
            <a:ext cx="1056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1- 		</a:t>
            </a:r>
            <a:r>
              <a:rPr lang="tr-TR" sz="2400" dirty="0">
                <a:latin typeface="Comic Sans MS" panose="030F0702030302020204" pitchFamily="66" charset="0"/>
              </a:rPr>
              <a:t>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					2-								3- </a:t>
            </a:r>
          </a:p>
        </p:txBody>
      </p:sp>
    </p:spTree>
    <p:extLst>
      <p:ext uri="{BB962C8B-B14F-4D97-AF65-F5344CB8AC3E}">
        <p14:creationId xmlns:p14="http://schemas.microsoft.com/office/powerpoint/2010/main" val="16916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C2F277D-20B8-4C4A-9790-1A8DF5085124}"/>
              </a:ext>
            </a:extLst>
          </p:cNvPr>
          <p:cNvSpPr/>
          <p:nvPr/>
        </p:nvSpPr>
        <p:spPr>
          <a:xfrm>
            <a:off x="631006" y="166078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13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0D9D7605-C8E0-451B-801A-E67B01BFA09D}"/>
              </a:ext>
            </a:extLst>
          </p:cNvPr>
          <p:cNvSpPr/>
          <p:nvPr/>
        </p:nvSpPr>
        <p:spPr>
          <a:xfrm>
            <a:off x="857569" y="1162815"/>
            <a:ext cx="2058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(10 Şubat)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901C1AE0-DB10-4BDB-9FD2-915D13A4FFA4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7" name="Ok: Beşgen 6">
            <a:hlinkClick r:id="rId2" action="ppaction://hlinksldjump"/>
            <a:extLst>
              <a:ext uri="{FF2B5EF4-FFF2-40B4-BE49-F238E27FC236}">
                <a16:creationId xmlns:a16="http://schemas.microsoft.com/office/drawing/2014/main" id="{E32CF471-3E33-45B4-A9EA-C9C10431702A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C072302-73FB-44A1-8867-F2C5BA4A4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C8D8516-8F72-4BC7-8CC1-90817B56BA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60" y="2846731"/>
            <a:ext cx="11691092" cy="38880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AF43C133-ADD8-41D3-AFCB-E062A94DD61E}"/>
              </a:ext>
            </a:extLst>
          </p:cNvPr>
          <p:cNvSpPr txBox="1"/>
          <p:nvPr/>
        </p:nvSpPr>
        <p:spPr>
          <a:xfrm>
            <a:off x="795748" y="2050049"/>
            <a:ext cx="11237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Aşağıda verilen kelimelerin içlerindeki boşlukları örnekteki gibi kendi renklerinde boyayın.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F849C78F-57BD-4DAC-95C5-7FBF038ED4B2}"/>
              </a:ext>
            </a:extLst>
          </p:cNvPr>
          <p:cNvSpPr/>
          <p:nvPr/>
        </p:nvSpPr>
        <p:spPr>
          <a:xfrm>
            <a:off x="645521" y="166078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14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B252F2D-BA8B-4F3B-B249-9538D0DEF322}"/>
              </a:ext>
            </a:extLst>
          </p:cNvPr>
          <p:cNvSpPr/>
          <p:nvPr/>
        </p:nvSpPr>
        <p:spPr>
          <a:xfrm>
            <a:off x="901114" y="1162815"/>
            <a:ext cx="2058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(11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9FDDD5D-5C9F-48ED-A3AD-9251351C3473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38300DF9-EEDD-4098-949B-9846D58842B9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E352264-A57F-4CF1-8E47-40F3CAC2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FAE4988-0A62-4141-9873-52C5B8FACD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067" y="2021305"/>
            <a:ext cx="3419328" cy="483669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1ED5B5E-D878-4BE8-81C5-AD027513D0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488" y="2021305"/>
            <a:ext cx="8254929" cy="649729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0CAAFC0E-859D-406C-BF1D-290E495EA5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59" y="1587134"/>
            <a:ext cx="1243721" cy="1243721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55406A4C-DC5C-4639-8EAB-9BACED645F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263" y="1709698"/>
            <a:ext cx="1037101" cy="1037101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A8BEF529-1942-4193-917A-09B902E9F87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184" y="2737748"/>
            <a:ext cx="1599563" cy="1599563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C36EF044-1ED3-4EC8-A07B-85368030B0B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878" y="1786224"/>
            <a:ext cx="1104792" cy="1104792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4B0B44D6-7329-4A1F-BBB1-093C2C27283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67" y="2830855"/>
            <a:ext cx="834603" cy="834603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2DC3CFA2-50B5-4143-8067-52EE717557F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909" y="2742368"/>
            <a:ext cx="1058530" cy="1058530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22F9FA11-E92E-416F-9845-E845DB85CF8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370" y="1870447"/>
            <a:ext cx="1180237" cy="1180237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17EAF9CE-2296-419C-ADCC-238A5E834D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293" y="3538904"/>
            <a:ext cx="1153335" cy="1153335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020D81E9-A322-4B48-9F85-E4B2572E89F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63" y="3282372"/>
            <a:ext cx="1458740" cy="1458740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19C96D35-3043-4FF3-8360-F301C3D288E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971" y="3757554"/>
            <a:ext cx="995072" cy="995072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id="{13595B51-F5B1-4B0E-AFB0-650828E96C2B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770" y="3936500"/>
            <a:ext cx="1232424" cy="1232424"/>
          </a:xfrm>
          <a:prstGeom prst="rect">
            <a:avLst/>
          </a:prstGeom>
        </p:spPr>
      </p:pic>
      <p:pic>
        <p:nvPicPr>
          <p:cNvPr id="34" name="Resim 33">
            <a:extLst>
              <a:ext uri="{FF2B5EF4-FFF2-40B4-BE49-F238E27FC236}">
                <a16:creationId xmlns:a16="http://schemas.microsoft.com/office/drawing/2014/main" id="{DBA8446D-40E3-4165-834A-364FB99AFAD9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157" y="1855970"/>
            <a:ext cx="1270412" cy="1270412"/>
          </a:xfrm>
          <a:prstGeom prst="rect">
            <a:avLst/>
          </a:prstGeom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3CE5DEBA-B83C-479C-97E9-7FDC0B96687F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293" y="1951611"/>
            <a:ext cx="960941" cy="960941"/>
          </a:xfrm>
          <a:prstGeom prst="rect">
            <a:avLst/>
          </a:prstGeom>
        </p:spPr>
      </p:pic>
      <p:pic>
        <p:nvPicPr>
          <p:cNvPr id="38" name="Resim 37">
            <a:extLst>
              <a:ext uri="{FF2B5EF4-FFF2-40B4-BE49-F238E27FC236}">
                <a16:creationId xmlns:a16="http://schemas.microsoft.com/office/drawing/2014/main" id="{35975335-0D24-455E-BCB6-8387FE92EB2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980" y="2717224"/>
            <a:ext cx="1232424" cy="12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CED87AC-C410-4599-BC83-C969D05CDD94}"/>
              </a:ext>
            </a:extLst>
          </p:cNvPr>
          <p:cNvSpPr/>
          <p:nvPr/>
        </p:nvSpPr>
        <p:spPr>
          <a:xfrm>
            <a:off x="674549" y="166078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15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80E4FC47-4031-4B43-8C0D-347C63FE580F}"/>
              </a:ext>
            </a:extLst>
          </p:cNvPr>
          <p:cNvSpPr/>
          <p:nvPr/>
        </p:nvSpPr>
        <p:spPr>
          <a:xfrm>
            <a:off x="944658" y="1162815"/>
            <a:ext cx="2058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(12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DEBD2B9F-FFCA-4960-A31B-CF53621F2972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119AAF93-B338-4209-8D70-2C525C7F2AB5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at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school</a:t>
            </a:r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CECB5C1-1C93-438E-A455-3A1AF25EB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3B27760-8AFE-4243-83C1-EE542264B6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116" y="1686035"/>
            <a:ext cx="7677663" cy="5427766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09EA84F8-9FF4-4E97-AE47-8D8392CAD929}"/>
              </a:ext>
            </a:extLst>
          </p:cNvPr>
          <p:cNvSpPr txBox="1"/>
          <p:nvPr/>
        </p:nvSpPr>
        <p:spPr>
          <a:xfrm>
            <a:off x="814592" y="3171417"/>
            <a:ext cx="360947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</a:t>
            </a:r>
            <a:r>
              <a:rPr lang="tr-TR" sz="2000" dirty="0">
                <a:latin typeface="Comic Sans MS" panose="030F0702030302020204" pitchFamily="66" charset="0"/>
              </a:rPr>
              <a:t>Kaplumbağanın üzerinde verilen cevapların sorularını yandaki kutucukların içinde bulunuz. Damla olan bölümlere yapıştırıcı sürerek katlamalı olarak yapıştırınız.</a:t>
            </a:r>
            <a:endParaRPr lang="tr-T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3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6AE685A7-96CF-4ADF-9BB3-E0FF96B04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7B06BB2-91DF-4BAE-A9A5-99EED8130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3038F804-A7A8-4123-AB33-DD75C4195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56" y="-250981"/>
            <a:ext cx="3443360" cy="344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7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0599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196F338E-A266-49A3-AF13-8C03C792D3C1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1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3591CFF-9CDB-48F7-9304-14CD90B60B4F}"/>
              </a:ext>
            </a:extLst>
          </p:cNvPr>
          <p:cNvSpPr/>
          <p:nvPr/>
        </p:nvSpPr>
        <p:spPr>
          <a:xfrm>
            <a:off x="832112" y="1162815"/>
            <a:ext cx="19062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(25 Ocak)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8C797E8-B612-4B0B-8CCA-6B2C8171D5A0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13" name="Ok: Beşgen 12">
            <a:hlinkClick r:id="rId2" action="ppaction://hlinksldjump"/>
            <a:extLst>
              <a:ext uri="{FF2B5EF4-FFF2-40B4-BE49-F238E27FC236}">
                <a16:creationId xmlns:a16="http://schemas.microsoft.com/office/drawing/2014/main" id="{5F93AC87-FBF8-430E-AF96-5949E6A768A1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657E3BD2-CD87-4F4D-B2E9-65760CBA2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AAC9D829-E36F-474B-886E-46CBCCB5C453}"/>
              </a:ext>
            </a:extLst>
          </p:cNvPr>
          <p:cNvSpPr txBox="1"/>
          <p:nvPr/>
        </p:nvSpPr>
        <p:spPr>
          <a:xfrm>
            <a:off x="963558" y="2598003"/>
            <a:ext cx="10562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Sana «How are you?» diyen birine nasıl cevap verebilirsin? 3 farklı şekilde cevap veriniz.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AA50DDD-D627-4E00-A683-A68583E418A0}"/>
              </a:ext>
            </a:extLst>
          </p:cNvPr>
          <p:cNvSpPr txBox="1"/>
          <p:nvPr/>
        </p:nvSpPr>
        <p:spPr>
          <a:xfrm>
            <a:off x="963558" y="3756193"/>
            <a:ext cx="10562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                                        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How are you?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1- </a:t>
            </a:r>
            <a:r>
              <a:rPr lang="tr-TR" sz="2400" dirty="0">
                <a:latin typeface="Comic Sans MS" panose="030F0702030302020204" pitchFamily="66" charset="0"/>
              </a:rPr>
              <a:t>I’m </a:t>
            </a:r>
            <a:r>
              <a:rPr lang="tr-TR" sz="2400" u="sng" dirty="0">
                <a:latin typeface="Comic Sans MS" panose="030F0702030302020204" pitchFamily="66" charset="0"/>
              </a:rPr>
              <a:t>fine</a:t>
            </a:r>
            <a:r>
              <a:rPr lang="tr-TR" sz="2400" dirty="0">
                <a:latin typeface="Comic Sans MS" panose="030F0702030302020204" pitchFamily="66" charset="0"/>
              </a:rPr>
              <a:t>.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					2-								3- </a:t>
            </a:r>
          </a:p>
        </p:txBody>
      </p: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F25497A6-6379-4632-9669-E8A4E747C9D5}"/>
              </a:ext>
            </a:extLst>
          </p:cNvPr>
          <p:cNvCxnSpPr/>
          <p:nvPr/>
        </p:nvCxnSpPr>
        <p:spPr>
          <a:xfrm flipH="1">
            <a:off x="2334126" y="4174958"/>
            <a:ext cx="2887579" cy="962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8C5905CC-982A-4D37-A30D-C18D486A4DB7}"/>
              </a:ext>
            </a:extLst>
          </p:cNvPr>
          <p:cNvCxnSpPr>
            <a:cxnSpLocks/>
          </p:cNvCxnSpPr>
          <p:nvPr/>
        </p:nvCxnSpPr>
        <p:spPr>
          <a:xfrm>
            <a:off x="6420968" y="4174958"/>
            <a:ext cx="2458337" cy="8531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A75E72C9-B2D2-46AD-917F-2387C756D9C8}"/>
              </a:ext>
            </a:extLst>
          </p:cNvPr>
          <p:cNvCxnSpPr>
            <a:cxnSpLocks/>
          </p:cNvCxnSpPr>
          <p:nvPr/>
        </p:nvCxnSpPr>
        <p:spPr>
          <a:xfrm flipH="1">
            <a:off x="5618747" y="4244426"/>
            <a:ext cx="152288" cy="7837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18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06774FD-3A54-4C07-936C-C748D1D70468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2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13B8D3F-9871-4672-8F6D-2D34778E718E}"/>
              </a:ext>
            </a:extLst>
          </p:cNvPr>
          <p:cNvSpPr/>
          <p:nvPr/>
        </p:nvSpPr>
        <p:spPr>
          <a:xfrm>
            <a:off x="832112" y="1162815"/>
            <a:ext cx="19062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(26 Ocak)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7C2BC19-D26F-4AE0-9BF5-DF0D305CA2A5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9" name="Ok: Beşgen 8">
            <a:hlinkClick r:id="rId2" action="ppaction://hlinksldjump"/>
            <a:extLst>
              <a:ext uri="{FF2B5EF4-FFF2-40B4-BE49-F238E27FC236}">
                <a16:creationId xmlns:a16="http://schemas.microsoft.com/office/drawing/2014/main" id="{C39CC9F0-CCF2-45BF-A268-335ED696B2D0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729F4F48-3D91-4285-80E0-82C3DCBAD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1CCDC0A3-4DDD-4446-988C-197EC64C79BB}"/>
              </a:ext>
            </a:extLst>
          </p:cNvPr>
          <p:cNvSpPr txBox="1"/>
          <p:nvPr/>
        </p:nvSpPr>
        <p:spPr>
          <a:xfrm>
            <a:off x="963558" y="2598003"/>
            <a:ext cx="105626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2’şer 2’şer 20’ye kadar yazınız.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             2          -       4          -       6          -        8            -         10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         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two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		  12         -       14         -      16          -       18           -         20  </a:t>
            </a:r>
          </a:p>
        </p:txBody>
      </p:sp>
    </p:spTree>
    <p:extLst>
      <p:ext uri="{BB962C8B-B14F-4D97-AF65-F5344CB8AC3E}">
        <p14:creationId xmlns:p14="http://schemas.microsoft.com/office/powerpoint/2010/main" val="29773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67F00C6C-0C0D-47A9-8201-0960E08355B0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3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A5D7D16-E422-4523-9F2B-CEFFC9E38D2D}"/>
              </a:ext>
            </a:extLst>
          </p:cNvPr>
          <p:cNvSpPr/>
          <p:nvPr/>
        </p:nvSpPr>
        <p:spPr>
          <a:xfrm>
            <a:off x="832112" y="1162815"/>
            <a:ext cx="19062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(27 Ocak)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9FC79E8-2AFC-4C79-88AF-07F22231AC80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19060E4C-81C2-4DE9-938D-67911E246563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B2DC5956-D5F6-4989-A210-982DA39FF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83E220F0-4C1D-4FBD-B8B5-99B05AD708B3}"/>
              </a:ext>
            </a:extLst>
          </p:cNvPr>
          <p:cNvSpPr txBox="1"/>
          <p:nvPr/>
        </p:nvSpPr>
        <p:spPr>
          <a:xfrm>
            <a:off x="842212" y="2598003"/>
            <a:ext cx="10684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Doğum günü pastanın mumlarını çiz ve aşağıdaki soruya uygun şekilde cevap ver.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Konuşma Balonu: Köşeleri Yuvarlanmış Dikdörtgen 11">
            <a:extLst>
              <a:ext uri="{FF2B5EF4-FFF2-40B4-BE49-F238E27FC236}">
                <a16:creationId xmlns:a16="http://schemas.microsoft.com/office/drawing/2014/main" id="{AD29367F-E96E-47CE-AAEB-F6EA533B16D4}"/>
              </a:ext>
            </a:extLst>
          </p:cNvPr>
          <p:cNvSpPr/>
          <p:nvPr/>
        </p:nvSpPr>
        <p:spPr>
          <a:xfrm>
            <a:off x="1311442" y="4568263"/>
            <a:ext cx="3477126" cy="1249068"/>
          </a:xfrm>
          <a:prstGeom prst="wedgeRoundRectCallout">
            <a:avLst>
              <a:gd name="adj1" fmla="val -57857"/>
              <a:gd name="adj2" fmla="val 87810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How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old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are you?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6F846674-44D9-404E-A352-7AF73A6CB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077" y="4130251"/>
            <a:ext cx="4701961" cy="2604015"/>
          </a:xfrm>
          <a:prstGeom prst="rect">
            <a:avLst/>
          </a:prstGeom>
        </p:spPr>
      </p:pic>
      <p:sp>
        <p:nvSpPr>
          <p:cNvPr id="14" name="Konuşma Balonu: Köşeleri Yuvarlanmış Dikdörtgen 13">
            <a:extLst>
              <a:ext uri="{FF2B5EF4-FFF2-40B4-BE49-F238E27FC236}">
                <a16:creationId xmlns:a16="http://schemas.microsoft.com/office/drawing/2014/main" id="{67A39AFC-F627-44EB-9FCE-272DF3B616FF}"/>
              </a:ext>
            </a:extLst>
          </p:cNvPr>
          <p:cNvSpPr/>
          <p:nvPr/>
        </p:nvSpPr>
        <p:spPr>
          <a:xfrm>
            <a:off x="8817203" y="3279906"/>
            <a:ext cx="3154218" cy="967241"/>
          </a:xfrm>
          <a:prstGeom prst="wedgeRoundRectCallout">
            <a:avLst>
              <a:gd name="adj1" fmla="val 21126"/>
              <a:gd name="adj2" fmla="val 113500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2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AF2C834-7AA0-4B95-8B48-B3CD10EE4250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4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5F42642-6911-4B03-A3F0-23431F0DD609}"/>
              </a:ext>
            </a:extLst>
          </p:cNvPr>
          <p:cNvSpPr/>
          <p:nvPr/>
        </p:nvSpPr>
        <p:spPr>
          <a:xfrm>
            <a:off x="832112" y="1162815"/>
            <a:ext cx="19062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(28 Ocak)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117320F-3ABF-4DEC-8098-641BCB39709A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28F1C31F-647D-4F15-927A-7D84E4A15A56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1E1A4CA-B44F-4CAC-AA8C-DCBE9A60B8D1}"/>
              </a:ext>
            </a:extLst>
          </p:cNvPr>
          <p:cNvSpPr txBox="1"/>
          <p:nvPr/>
        </p:nvSpPr>
        <p:spPr>
          <a:xfrm>
            <a:off x="963558" y="2598003"/>
            <a:ext cx="10562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1. ünitede öğrendiğimiz 5 tane vedalaşma ifadesi yaz ve Türkçe karşılığını belirt.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1D2429B-6166-438E-9E98-BE58A99A1CFA}"/>
              </a:ext>
            </a:extLst>
          </p:cNvPr>
          <p:cNvSpPr txBox="1"/>
          <p:nvPr/>
        </p:nvSpPr>
        <p:spPr>
          <a:xfrm>
            <a:off x="963558" y="4202197"/>
            <a:ext cx="11007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take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care</a:t>
            </a:r>
            <a:r>
              <a:rPr lang="tr-TR" sz="2000" dirty="0">
                <a:latin typeface="Comic Sans MS" panose="030F0702030302020204" pitchFamily="66" charset="0"/>
              </a:rPr>
              <a:t>		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2-</a:t>
            </a:r>
            <a:r>
              <a:rPr lang="tr-TR" sz="2000" dirty="0">
                <a:latin typeface="Comic Sans MS" panose="030F0702030302020204" pitchFamily="66" charset="0"/>
              </a:rPr>
              <a:t>				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  <a:r>
              <a:rPr lang="tr-TR" sz="2000" dirty="0">
                <a:latin typeface="Comic Sans MS" panose="030F0702030302020204" pitchFamily="66" charset="0"/>
              </a:rPr>
              <a:t>				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4-</a:t>
            </a:r>
            <a:r>
              <a:rPr lang="tr-TR" sz="2000" dirty="0">
                <a:latin typeface="Comic Sans MS" panose="030F0702030302020204" pitchFamily="66" charset="0"/>
              </a:rPr>
              <a:t>				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5-</a:t>
            </a:r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9E2E4127-CF0D-4231-9A7D-2D34302380D5}"/>
              </a:ext>
            </a:extLst>
          </p:cNvPr>
          <p:cNvCxnSpPr/>
          <p:nvPr/>
        </p:nvCxnSpPr>
        <p:spPr>
          <a:xfrm>
            <a:off x="1852866" y="4602307"/>
            <a:ext cx="0" cy="354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>
            <a:extLst>
              <a:ext uri="{FF2B5EF4-FFF2-40B4-BE49-F238E27FC236}">
                <a16:creationId xmlns:a16="http://schemas.microsoft.com/office/drawing/2014/main" id="{52762A54-DAE1-4A05-93C5-21F7FCAABE11}"/>
              </a:ext>
            </a:extLst>
          </p:cNvPr>
          <p:cNvSpPr/>
          <p:nvPr/>
        </p:nvSpPr>
        <p:spPr>
          <a:xfrm>
            <a:off x="947804" y="4984053"/>
            <a:ext cx="178606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Kendine iyi bak</a:t>
            </a:r>
            <a:endParaRPr lang="tr-T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66B723AE-937D-41CC-927F-DDB5A7C48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1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AE036E5-3E3E-4FF0-A32C-1F8E3BD032AE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5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A7E04A8E-66AE-4C48-B369-8BF72859FDE5}"/>
              </a:ext>
            </a:extLst>
          </p:cNvPr>
          <p:cNvSpPr/>
          <p:nvPr/>
        </p:nvSpPr>
        <p:spPr>
          <a:xfrm>
            <a:off x="832112" y="1162815"/>
            <a:ext cx="19062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(29 Ocak)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D68B633-4638-4009-AFE2-4FA4389952F1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3" action="ppaction://hlinksldjump"/>
            <a:extLst>
              <a:ext uri="{FF2B5EF4-FFF2-40B4-BE49-F238E27FC236}">
                <a16:creationId xmlns:a16="http://schemas.microsoft.com/office/drawing/2014/main" id="{3FDA1741-5762-447E-AC42-85FE779F627F}"/>
              </a:ext>
            </a:extLst>
          </p:cNvPr>
          <p:cNvSpPr/>
          <p:nvPr/>
        </p:nvSpPr>
        <p:spPr>
          <a:xfrm>
            <a:off x="10359190" y="202174"/>
            <a:ext cx="1612232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on Monday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271788CD-EED9-4674-8497-6F043327B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544E8CF3-2783-466E-BE5C-E72B3A7AAA44}"/>
              </a:ext>
            </a:extLst>
          </p:cNvPr>
          <p:cNvSpPr txBox="1"/>
          <p:nvPr/>
        </p:nvSpPr>
        <p:spPr>
          <a:xfrm>
            <a:off x="842211" y="2598003"/>
            <a:ext cx="1123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Aşağıdaki aile ağacında boş bırakılan yerleri uygun aile bireyleriyle doldur.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E679CBAF-E4E0-43A1-8AF7-77A23985C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02" y="2593514"/>
            <a:ext cx="5765079" cy="4317460"/>
          </a:xfrm>
          <a:prstGeom prst="rect">
            <a:avLst/>
          </a:prstGeom>
        </p:spPr>
      </p:pic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743BB9D2-6BE6-45D3-A9FE-4C89CC493B5E}"/>
              </a:ext>
            </a:extLst>
          </p:cNvPr>
          <p:cNvSpPr/>
          <p:nvPr/>
        </p:nvSpPr>
        <p:spPr>
          <a:xfrm>
            <a:off x="6100008" y="6340637"/>
            <a:ext cx="733927" cy="360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me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E1EED64C-F806-47A1-8B74-82C4C0BD4336}"/>
              </a:ext>
            </a:extLst>
          </p:cNvPr>
          <p:cNvSpPr/>
          <p:nvPr/>
        </p:nvSpPr>
        <p:spPr>
          <a:xfrm>
            <a:off x="6950234" y="6336624"/>
            <a:ext cx="1086859" cy="360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22D418C2-F135-4509-814B-A7CF578EB0E0}"/>
              </a:ext>
            </a:extLst>
          </p:cNvPr>
          <p:cNvSpPr/>
          <p:nvPr/>
        </p:nvSpPr>
        <p:spPr>
          <a:xfrm>
            <a:off x="8125317" y="6356675"/>
            <a:ext cx="1187068" cy="360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A234F904-AE01-4DC5-9E7D-6677685B0E35}"/>
              </a:ext>
            </a:extLst>
          </p:cNvPr>
          <p:cNvSpPr/>
          <p:nvPr/>
        </p:nvSpPr>
        <p:spPr>
          <a:xfrm>
            <a:off x="4694308" y="6336620"/>
            <a:ext cx="1052647" cy="360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E5FD7600-9954-4785-94EA-5BBF662E81FF}"/>
              </a:ext>
            </a:extLst>
          </p:cNvPr>
          <p:cNvSpPr/>
          <p:nvPr/>
        </p:nvSpPr>
        <p:spPr>
          <a:xfrm>
            <a:off x="3336749" y="6343910"/>
            <a:ext cx="1192155" cy="360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DB09BA72-B399-4219-8BD1-5461F4DB9AF9}"/>
              </a:ext>
            </a:extLst>
          </p:cNvPr>
          <p:cNvSpPr/>
          <p:nvPr/>
        </p:nvSpPr>
        <p:spPr>
          <a:xfrm>
            <a:off x="3319262" y="5064551"/>
            <a:ext cx="1192155" cy="360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3115B351-8769-47E5-AFF3-633A97EBF541}"/>
              </a:ext>
            </a:extLst>
          </p:cNvPr>
          <p:cNvSpPr/>
          <p:nvPr/>
        </p:nvSpPr>
        <p:spPr>
          <a:xfrm>
            <a:off x="4757021" y="5064552"/>
            <a:ext cx="1194703" cy="360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A856E19C-2608-4A24-BE72-493CDE293D58}"/>
              </a:ext>
            </a:extLst>
          </p:cNvPr>
          <p:cNvSpPr/>
          <p:nvPr/>
        </p:nvSpPr>
        <p:spPr>
          <a:xfrm>
            <a:off x="6096000" y="5064551"/>
            <a:ext cx="1110503" cy="360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160308E2-7F9F-4942-9558-6004EB905860}"/>
              </a:ext>
            </a:extLst>
          </p:cNvPr>
          <p:cNvSpPr/>
          <p:nvPr/>
        </p:nvSpPr>
        <p:spPr>
          <a:xfrm>
            <a:off x="7745895" y="5051781"/>
            <a:ext cx="1187068" cy="360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6EE436BD-F99E-4453-BF11-86619D977795}"/>
              </a:ext>
            </a:extLst>
          </p:cNvPr>
          <p:cNvSpPr/>
          <p:nvPr/>
        </p:nvSpPr>
        <p:spPr>
          <a:xfrm>
            <a:off x="4313744" y="3890974"/>
            <a:ext cx="1479226" cy="360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88E0B0D6-04C0-4F92-969D-5B2A3B552B4A}"/>
              </a:ext>
            </a:extLst>
          </p:cNvPr>
          <p:cNvSpPr/>
          <p:nvPr/>
        </p:nvSpPr>
        <p:spPr>
          <a:xfrm>
            <a:off x="6572830" y="3877757"/>
            <a:ext cx="1479226" cy="3609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853CD6F0-52FC-4FE0-BE88-0CFD3C1B367B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6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84616F0-239D-4FD0-B242-D7AAFA8B62EB}"/>
              </a:ext>
            </a:extLst>
          </p:cNvPr>
          <p:cNvSpPr/>
          <p:nvPr/>
        </p:nvSpPr>
        <p:spPr>
          <a:xfrm>
            <a:off x="865776" y="1162815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(1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51BC2848-BE88-486A-9237-D2EEFC073A42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3F2C8F1E-1820-4455-81CC-1EE634A590C1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5A7CD3B-9CB7-433A-89CA-C3D9A7408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D4665A94-D8AE-442E-B644-1334FCF1C1A0}"/>
              </a:ext>
            </a:extLst>
          </p:cNvPr>
          <p:cNvSpPr txBox="1"/>
          <p:nvPr/>
        </p:nvSpPr>
        <p:spPr>
          <a:xfrm>
            <a:off x="842211" y="2598003"/>
            <a:ext cx="1123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Ailenden 2 erkek, 2 de kadın/kız birey tanıt.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E1F2654-5F93-4E07-86A6-AEB76F245482}"/>
              </a:ext>
            </a:extLst>
          </p:cNvPr>
          <p:cNvSpPr txBox="1"/>
          <p:nvPr/>
        </p:nvSpPr>
        <p:spPr>
          <a:xfrm>
            <a:off x="842210" y="3222537"/>
            <a:ext cx="1123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Örnek:  </a:t>
            </a:r>
            <a:r>
              <a:rPr lang="tr-TR" sz="2400" dirty="0">
                <a:latin typeface="Comic Sans MS" panose="030F0702030302020204" pitchFamily="66" charset="0"/>
              </a:rPr>
              <a:t>He is Ahmet. Ahmet is my brother.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CDFB27EF-4421-4D35-A3D3-241A541EA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88" y="2211550"/>
            <a:ext cx="1512531" cy="2021974"/>
          </a:xfrm>
          <a:prstGeom prst="rect">
            <a:avLst/>
          </a:prstGeom>
        </p:spPr>
      </p:pic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A300CCE8-6193-4815-87CF-002A7AF02138}"/>
              </a:ext>
            </a:extLst>
          </p:cNvPr>
          <p:cNvCxnSpPr/>
          <p:nvPr/>
        </p:nvCxnSpPr>
        <p:spPr>
          <a:xfrm>
            <a:off x="7255565" y="3429000"/>
            <a:ext cx="127220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37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F513361A-EFE7-4D6E-BADC-60718F672C8E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7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402071BD-A896-4287-BCC0-4923CCA1C8EA}"/>
              </a:ext>
            </a:extLst>
          </p:cNvPr>
          <p:cNvSpPr/>
          <p:nvPr/>
        </p:nvSpPr>
        <p:spPr>
          <a:xfrm>
            <a:off x="865777" y="1162815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(2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D258474-4135-4648-9E1F-BE6C43449DCD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68ACACF3-6D54-4822-BFA2-48170B64807D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320AED8-093D-40F2-AED1-BFBBB673D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779D98FB-89FF-44E4-BEAF-1E7DC1E8C21D}"/>
              </a:ext>
            </a:extLst>
          </p:cNvPr>
          <p:cNvSpPr txBox="1"/>
          <p:nvPr/>
        </p:nvSpPr>
        <p:spPr>
          <a:xfrm>
            <a:off x="842211" y="2598003"/>
            <a:ext cx="11237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3. ünitede öğrendiğimiz zıt anlamlı kelimeleri kullanarak 2 aile bireyinin özelliklerini yaz.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1009AC7-C1A2-40A8-8D11-D093CF9DCFB2}"/>
              </a:ext>
            </a:extLst>
          </p:cNvPr>
          <p:cNvSpPr txBox="1"/>
          <p:nvPr/>
        </p:nvSpPr>
        <p:spPr>
          <a:xfrm>
            <a:off x="865777" y="3612701"/>
            <a:ext cx="112374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Örnek= </a:t>
            </a:r>
            <a:r>
              <a:rPr lang="tr-TR" sz="2400" dirty="0">
                <a:latin typeface="Comic Sans MS" panose="030F0702030302020204" pitchFamily="66" charset="0"/>
              </a:rPr>
              <a:t>Hasan is my </a:t>
            </a:r>
            <a:r>
              <a:rPr lang="tr-TR" sz="2400" dirty="0" err="1">
                <a:latin typeface="Comic Sans MS" panose="030F0702030302020204" pitchFamily="66" charset="0"/>
              </a:rPr>
              <a:t>father</a:t>
            </a:r>
            <a:r>
              <a:rPr lang="tr-TR" sz="2400" dirty="0">
                <a:latin typeface="Comic Sans MS" panose="030F0702030302020204" pitchFamily="66" charset="0"/>
              </a:rPr>
              <a:t>. He is </a:t>
            </a:r>
            <a:r>
              <a:rPr lang="tr-TR" sz="2400" dirty="0" err="1">
                <a:latin typeface="Comic Sans MS" panose="030F0702030302020204" pitchFamily="66" charset="0"/>
              </a:rPr>
              <a:t>tall</a:t>
            </a:r>
            <a:r>
              <a:rPr lang="tr-TR" sz="2400" dirty="0">
                <a:latin typeface="Comic Sans MS" panose="030F0702030302020204" pitchFamily="66" charset="0"/>
              </a:rPr>
              <a:t> and </a:t>
            </a:r>
            <a:r>
              <a:rPr lang="tr-TR" sz="2400" dirty="0" err="1">
                <a:latin typeface="Comic Sans MS" panose="030F0702030302020204" pitchFamily="66" charset="0"/>
              </a:rPr>
              <a:t>strong</a:t>
            </a:r>
            <a:r>
              <a:rPr lang="tr-TR" sz="2400" dirty="0">
                <a:latin typeface="Comic Sans MS" panose="030F0702030302020204" pitchFamily="66" charset="0"/>
              </a:rPr>
              <a:t> but he </a:t>
            </a:r>
            <a:r>
              <a:rPr lang="tr-TR" sz="2400" dirty="0" err="1">
                <a:latin typeface="Comic Sans MS" panose="030F0702030302020204" pitchFamily="66" charset="0"/>
              </a:rPr>
              <a:t>isn’t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fast</a:t>
            </a:r>
            <a:r>
              <a:rPr lang="tr-TR" sz="2400" dirty="0">
                <a:latin typeface="Comic Sans MS" panose="030F0702030302020204" pitchFamily="66" charset="0"/>
              </a:rPr>
              <a:t>.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1-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2- </a:t>
            </a:r>
          </a:p>
        </p:txBody>
      </p:sp>
    </p:spTree>
    <p:extLst>
      <p:ext uri="{BB962C8B-B14F-4D97-AF65-F5344CB8AC3E}">
        <p14:creationId xmlns:p14="http://schemas.microsoft.com/office/powerpoint/2010/main" val="38640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7902A6B-3203-4BC7-98C1-7FC97AF539FB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8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BEC838A7-054B-4C0B-AD15-5F30FB061BEE}"/>
              </a:ext>
            </a:extLst>
          </p:cNvPr>
          <p:cNvSpPr/>
          <p:nvPr/>
        </p:nvSpPr>
        <p:spPr>
          <a:xfrm>
            <a:off x="865777" y="1162815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(3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A250BB9A-8AE3-43C4-B6FA-59C4B9D64842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C5B7F04E-055D-4D10-AC62-62F7C8E9FE74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3CFBB7D-4FBB-4C7B-B662-C869EAEA9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04F7DEEB-B53E-48AA-AF0D-C1CDAE0AA4C0}"/>
              </a:ext>
            </a:extLst>
          </p:cNvPr>
          <p:cNvSpPr txBox="1"/>
          <p:nvPr/>
        </p:nvSpPr>
        <p:spPr>
          <a:xfrm>
            <a:off x="842211" y="2598003"/>
            <a:ext cx="1123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can / </a:t>
            </a:r>
            <a:r>
              <a:rPr lang="tr-TR" sz="2400" dirty="0" err="1">
                <a:latin typeface="Comic Sans MS" panose="030F0702030302020204" pitchFamily="66" charset="0"/>
              </a:rPr>
              <a:t>can’t</a:t>
            </a:r>
            <a:r>
              <a:rPr lang="tr-TR" sz="2400" dirty="0">
                <a:latin typeface="Comic Sans MS" panose="030F0702030302020204" pitchFamily="66" charset="0"/>
              </a:rPr>
              <a:t> ile 4 cümle kurunuz.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7030A56-7633-4CFC-88FB-725F5BB00E23}"/>
              </a:ext>
            </a:extLst>
          </p:cNvPr>
          <p:cNvSpPr txBox="1"/>
          <p:nvPr/>
        </p:nvSpPr>
        <p:spPr>
          <a:xfrm>
            <a:off x="803256" y="3311345"/>
            <a:ext cx="112374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Örnek= </a:t>
            </a:r>
            <a:r>
              <a:rPr lang="tr-TR" sz="2400" dirty="0">
                <a:latin typeface="Comic Sans MS" panose="030F0702030302020204" pitchFamily="66" charset="0"/>
              </a:rPr>
              <a:t>A </a:t>
            </a:r>
            <a:r>
              <a:rPr lang="tr-TR" sz="2400" dirty="0" err="1">
                <a:latin typeface="Comic Sans MS" panose="030F0702030302020204" pitchFamily="66" charset="0"/>
              </a:rPr>
              <a:t>rabbit</a:t>
            </a:r>
            <a:r>
              <a:rPr lang="tr-TR" sz="2400" dirty="0">
                <a:latin typeface="Comic Sans MS" panose="030F0702030302020204" pitchFamily="66" charset="0"/>
              </a:rPr>
              <a:t> can </a:t>
            </a:r>
            <a:r>
              <a:rPr lang="tr-TR" sz="2400" dirty="0" err="1">
                <a:latin typeface="Comic Sans MS" panose="030F0702030302020204" pitchFamily="66" charset="0"/>
              </a:rPr>
              <a:t>run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fast</a:t>
            </a:r>
            <a:r>
              <a:rPr lang="tr-TR" sz="2400" dirty="0">
                <a:latin typeface="Comic Sans MS" panose="030F0702030302020204" pitchFamily="66" charset="0"/>
              </a:rPr>
              <a:t>.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  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2-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3-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4-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65106738-DB3A-4E33-BCDB-6EEE02A08B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576" y="2145266"/>
            <a:ext cx="2743206" cy="1828804"/>
          </a:xfrm>
          <a:prstGeom prst="rect">
            <a:avLst/>
          </a:prstGeom>
        </p:spPr>
      </p:pic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40597A86-46C8-4B4D-8A9A-CBDAB428940D}"/>
              </a:ext>
            </a:extLst>
          </p:cNvPr>
          <p:cNvCxnSpPr>
            <a:cxnSpLocks/>
          </p:cNvCxnSpPr>
          <p:nvPr/>
        </p:nvCxnSpPr>
        <p:spPr>
          <a:xfrm flipV="1">
            <a:off x="5289882" y="3369821"/>
            <a:ext cx="1128107" cy="230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0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Kırpma">
  <a:themeElements>
    <a:clrScheme name="Kırpma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Kırpm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ırpm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kırpılmış</Template>
  <TotalTime>960</TotalTime>
  <Words>600</Words>
  <Application>Microsoft Office PowerPoint</Application>
  <PresentationFormat>Geniş ekran</PresentationFormat>
  <Paragraphs>153</Paragraphs>
  <Slides>17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Calibri</vt:lpstr>
      <vt:lpstr>Comic Sans MS</vt:lpstr>
      <vt:lpstr>Franklin Gothic Book</vt:lpstr>
      <vt:lpstr>Kırpma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nilgün kutluata</dc:creator>
  <cp:lastModifiedBy>nilgün kutluata</cp:lastModifiedBy>
  <cp:revision>89</cp:revision>
  <dcterms:created xsi:type="dcterms:W3CDTF">2021-01-23T20:36:04Z</dcterms:created>
  <dcterms:modified xsi:type="dcterms:W3CDTF">2021-01-27T23:22:30Z</dcterms:modified>
</cp:coreProperties>
</file>